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1" r:id="rId1"/>
    <p:sldMasterId id="2147484020" r:id="rId2"/>
  </p:sldMasterIdLst>
  <p:sldIdLst>
    <p:sldId id="256" r:id="rId3"/>
    <p:sldId id="258" r:id="rId4"/>
    <p:sldId id="257" r:id="rId5"/>
    <p:sldId id="259" r:id="rId6"/>
    <p:sldId id="260" r:id="rId7"/>
    <p:sldId id="261" r:id="rId8"/>
    <p:sldId id="262" r:id="rId9"/>
    <p:sldId id="263" r:id="rId10"/>
    <p:sldId id="264" r:id="rId11"/>
    <p:sldId id="265" r:id="rId12"/>
    <p:sldId id="266" r:id="rId13"/>
    <p:sldId id="267" r:id="rId14"/>
    <p:sldId id="268" r:id="rId15"/>
    <p:sldId id="269" r:id="rId16"/>
    <p:sldId id="271" r:id="rId17"/>
    <p:sldId id="273" r:id="rId18"/>
    <p:sldId id="276" r:id="rId19"/>
    <p:sldId id="277" r:id="rId20"/>
    <p:sldId id="278" r:id="rId21"/>
    <p:sldId id="279" r:id="rId22"/>
    <p:sldId id="282" r:id="rId23"/>
    <p:sldId id="283" r:id="rId24"/>
    <p:sldId id="284" r:id="rId25"/>
    <p:sldId id="285" r:id="rId26"/>
    <p:sldId id="289" r:id="rId27"/>
    <p:sldId id="290" r:id="rId28"/>
    <p:sldId id="291" r:id="rId29"/>
    <p:sldId id="292" r:id="rId30"/>
    <p:sldId id="293" r:id="rId31"/>
    <p:sldId id="295" r:id="rId32"/>
    <p:sldId id="296" r:id="rId33"/>
    <p:sldId id="297" r:id="rId34"/>
    <p:sldId id="298" r:id="rId35"/>
    <p:sldId id="301" r:id="rId36"/>
    <p:sldId id="270" r:id="rId37"/>
    <p:sldId id="287" r:id="rId38"/>
    <p:sldId id="300" r:id="rId39"/>
    <p:sldId id="302" r:id="rId40"/>
    <p:sldId id="272" r:id="rId41"/>
    <p:sldId id="274" r:id="rId42"/>
    <p:sldId id="275" r:id="rId43"/>
    <p:sldId id="280" r:id="rId44"/>
    <p:sldId id="281" r:id="rId45"/>
    <p:sldId id="286" r:id="rId46"/>
    <p:sldId id="288" r:id="rId47"/>
    <p:sldId id="294" r:id="rId48"/>
    <p:sldId id="299" r:id="rId4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96" y="8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viewProps" Target="viewProps.xml"/></Relationships>
</file>

<file path=ppt/media/image1.jpeg>
</file>

<file path=ppt/media/image10.jpg>
</file>

<file path=ppt/media/image11.jpg>
</file>

<file path=ppt/media/image12.jpg>
</file>

<file path=ppt/media/image13.jpg>
</file>

<file path=ppt/media/image14.jpg>
</file>

<file path=ppt/media/image15.pn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jp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jpg>
</file>

<file path=ppt/media/image37.jp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3246960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460260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40932754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24326216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fr-FR"/>
              <a:t>Modifiez le style du titre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845F5A-061D-4825-9AE9-D7794091C6CF}" type="slidenum">
              <a:rPr lang="en-US" smtClean="0"/>
              <a:t>‹N°›</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105692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36519664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fr-FR"/>
              <a:t>Modifiez le style du titre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42094741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27761011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165935400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28483782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4015690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8801621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fr-FR"/>
              <a:t>Modifiez le style du titre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485212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fr-FR"/>
              <a:t>Modifiez le style du titre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951749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39131472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fr-FR"/>
              <a:t>Modifiez le style du titre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42236782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845F5A-061D-4825-9AE9-D7794091C6CF}" type="slidenum">
              <a:rPr lang="en-US" smtClean="0"/>
              <a:t>‹N°›</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3881859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fr-FR"/>
              <a:t>Modifiez le style du titre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355686724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fr-FR"/>
              <a:t>Modifiez le style du titre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fr-FR"/>
              <a:t>Cliquez pour modifier les styles du texte du masque</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845F5A-061D-4825-9AE9-D7794091C6CF}" type="slidenum">
              <a:rPr lang="en-US" smtClean="0"/>
              <a:t>‹N°›</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4844730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fr-FR"/>
              <a:t>Modifiez le style du titre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fr-FR"/>
              <a:t>Cliquez pour modifier les styles du texte du masque</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9753881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295162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880274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732854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31747606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1298406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1723100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4284538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4033005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5/29/2020</a:t>
            </a:fld>
            <a:endParaRPr lang="en-US" dirty="0"/>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‹N°›</a:t>
            </a:fld>
            <a:endParaRPr lang="en-US" dirty="0"/>
          </a:p>
        </p:txBody>
      </p:sp>
    </p:spTree>
    <p:extLst>
      <p:ext uri="{BB962C8B-B14F-4D97-AF65-F5344CB8AC3E}">
        <p14:creationId xmlns:p14="http://schemas.microsoft.com/office/powerpoint/2010/main" val="1020716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5/29/2020</a:t>
            </a:fld>
            <a:endParaRPr lang="en-US" dirty="0"/>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‹N°›</a:t>
            </a:fld>
            <a:endParaRPr lang="en-US" dirty="0"/>
          </a:p>
        </p:txBody>
      </p:sp>
    </p:spTree>
    <p:extLst>
      <p:ext uri="{BB962C8B-B14F-4D97-AF65-F5344CB8AC3E}">
        <p14:creationId xmlns:p14="http://schemas.microsoft.com/office/powerpoint/2010/main" val="2777317358"/>
      </p:ext>
    </p:extLst>
  </p:cSld>
  <p:clrMap bg1="lt1" tx1="dk1" bg2="lt2" tx2="dk2" accent1="accent1" accent2="accent2" accent3="accent3" accent4="accent4" accent5="accent5" accent6="accent6" hlink="hlink" folHlink="folHlink"/>
  <p:sldLayoutIdLst>
    <p:sldLayoutId id="2147483846" r:id="rId1"/>
    <p:sldLayoutId id="2147483847" r:id="rId2"/>
    <p:sldLayoutId id="2147483848" r:id="rId3"/>
    <p:sldLayoutId id="2147483849" r:id="rId4"/>
    <p:sldLayoutId id="2147483850" r:id="rId5"/>
    <p:sldLayoutId id="2147483844" r:id="rId6"/>
    <p:sldLayoutId id="2147483839" r:id="rId7"/>
    <p:sldLayoutId id="2147483840" r:id="rId8"/>
    <p:sldLayoutId id="2147483841" r:id="rId9"/>
    <p:sldLayoutId id="2147483842" r:id="rId10"/>
    <p:sldLayoutId id="2147483843" r:id="rId11"/>
    <p:sldLayoutId id="2147483845"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3C04E684-10F4-4CC3-A0B9-F03AA7BE37CF}" type="datetimeFigureOut">
              <a:rPr lang="en-US" smtClean="0"/>
              <a:t>5/29/2020</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51845F5A-061D-4825-9AE9-D7794091C6CF}" type="slidenum">
              <a:rPr lang="en-US" smtClean="0"/>
              <a:t>‹N°›</a:t>
            </a:fld>
            <a:endParaRPr lang="en-US" dirty="0"/>
          </a:p>
        </p:txBody>
      </p:sp>
    </p:spTree>
    <p:extLst>
      <p:ext uri="{BB962C8B-B14F-4D97-AF65-F5344CB8AC3E}">
        <p14:creationId xmlns:p14="http://schemas.microsoft.com/office/powerpoint/2010/main" val="2103465637"/>
      </p:ext>
    </p:extLst>
  </p:cSld>
  <p:clrMap bg1="dk1" tx1="lt1" bg2="dk2" tx2="lt2" accent1="accent1" accent2="accent2" accent3="accent3" accent4="accent4" accent5="accent5" accent6="accent6" hlink="hlink" folHlink="folHlink"/>
  <p:sldLayoutIdLst>
    <p:sldLayoutId id="2147484021" r:id="rId1"/>
    <p:sldLayoutId id="2147484022" r:id="rId2"/>
    <p:sldLayoutId id="2147484023" r:id="rId3"/>
    <p:sldLayoutId id="2147484024" r:id="rId4"/>
    <p:sldLayoutId id="2147484025" r:id="rId5"/>
    <p:sldLayoutId id="2147484026" r:id="rId6"/>
    <p:sldLayoutId id="2147484027" r:id="rId7"/>
    <p:sldLayoutId id="2147484028" r:id="rId8"/>
    <p:sldLayoutId id="2147484029" r:id="rId9"/>
    <p:sldLayoutId id="2147484030" r:id="rId10"/>
    <p:sldLayoutId id="2147484031" r:id="rId11"/>
    <p:sldLayoutId id="2147484032" r:id="rId12"/>
    <p:sldLayoutId id="2147484033" r:id="rId13"/>
    <p:sldLayoutId id="2147484034" r:id="rId14"/>
    <p:sldLayoutId id="2147484035" r:id="rId15"/>
    <p:sldLayoutId id="2147484036" r:id="rId16"/>
    <p:sldLayoutId id="214748403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id="{9A4DEA9B-7CCE-40AA-98E6-68629B2010AA}"/>
              </a:ext>
            </a:extLst>
          </p:cNvPr>
          <p:cNvPicPr>
            <a:picLocks noChangeAspect="1"/>
          </p:cNvPicPr>
          <p:nvPr/>
        </p:nvPicPr>
        <p:blipFill rotWithShape="1">
          <a:blip r:embed="rId2"/>
          <a:srcRect t="18007" b="6993"/>
          <a:stretch/>
        </p:blipFill>
        <p:spPr>
          <a:xfrm>
            <a:off x="20" y="10"/>
            <a:ext cx="12191980" cy="6857990"/>
          </a:xfrm>
          <a:prstGeom prst="rect">
            <a:avLst/>
          </a:prstGeom>
        </p:spPr>
      </p:pic>
      <p:sp>
        <p:nvSpPr>
          <p:cNvPr id="2" name="Titre 1">
            <a:extLst>
              <a:ext uri="{FF2B5EF4-FFF2-40B4-BE49-F238E27FC236}">
                <a16:creationId xmlns:a16="http://schemas.microsoft.com/office/drawing/2014/main" id="{41E6AD23-EDAE-46B0-8101-FF74B16A25EA}"/>
              </a:ext>
            </a:extLst>
          </p:cNvPr>
          <p:cNvSpPr>
            <a:spLocks noGrp="1"/>
          </p:cNvSpPr>
          <p:nvPr>
            <p:ph type="ctrTitle"/>
          </p:nvPr>
        </p:nvSpPr>
        <p:spPr>
          <a:xfrm>
            <a:off x="3325473" y="1998924"/>
            <a:ext cx="5541054" cy="2213621"/>
          </a:xfrm>
        </p:spPr>
        <p:txBody>
          <a:bodyPr>
            <a:normAutofit/>
          </a:bodyPr>
          <a:lstStyle/>
          <a:p>
            <a:pPr algn="ctr"/>
            <a:r>
              <a:rPr lang="fr-FR" dirty="0"/>
              <a:t>Le Bestiaire</a:t>
            </a:r>
          </a:p>
        </p:txBody>
      </p:sp>
      <p:sp>
        <p:nvSpPr>
          <p:cNvPr id="3" name="Sous-titre 2">
            <a:extLst>
              <a:ext uri="{FF2B5EF4-FFF2-40B4-BE49-F238E27FC236}">
                <a16:creationId xmlns:a16="http://schemas.microsoft.com/office/drawing/2014/main" id="{874B342A-0FFF-4877-94D5-C889D1D850A0}"/>
              </a:ext>
            </a:extLst>
          </p:cNvPr>
          <p:cNvSpPr>
            <a:spLocks noGrp="1"/>
          </p:cNvSpPr>
          <p:nvPr>
            <p:ph type="subTitle" idx="1"/>
          </p:nvPr>
        </p:nvSpPr>
        <p:spPr>
          <a:xfrm>
            <a:off x="4760395" y="4310068"/>
            <a:ext cx="2668162" cy="1191873"/>
          </a:xfrm>
        </p:spPr>
        <p:txBody>
          <a:bodyPr>
            <a:normAutofit fontScale="92500" lnSpcReduction="10000"/>
          </a:bodyPr>
          <a:lstStyle/>
          <a:p>
            <a:pPr marL="342900" indent="-342900">
              <a:buFont typeface="Arial" panose="020B0604020202020204" pitchFamily="34" charset="0"/>
              <a:buChar char="•"/>
            </a:pPr>
            <a:r>
              <a:rPr lang="fr-FR" dirty="0">
                <a:solidFill>
                  <a:schemeClr val="tx1"/>
                </a:solidFill>
              </a:rPr>
              <a:t>Terrestre</a:t>
            </a:r>
          </a:p>
          <a:p>
            <a:pPr marL="342900" indent="-342900">
              <a:buFont typeface="Arial" panose="020B0604020202020204" pitchFamily="34" charset="0"/>
              <a:buChar char="•"/>
            </a:pPr>
            <a:r>
              <a:rPr lang="fr-FR" dirty="0">
                <a:solidFill>
                  <a:schemeClr val="tx1"/>
                </a:solidFill>
              </a:rPr>
              <a:t>Aquatique</a:t>
            </a:r>
          </a:p>
          <a:p>
            <a:pPr marL="342900" indent="-342900">
              <a:buFont typeface="Arial" panose="020B0604020202020204" pitchFamily="34" charset="0"/>
              <a:buChar char="•"/>
            </a:pPr>
            <a:r>
              <a:rPr lang="fr-FR" dirty="0">
                <a:solidFill>
                  <a:schemeClr val="tx1"/>
                </a:solidFill>
              </a:rPr>
              <a:t>Aviaire</a:t>
            </a:r>
          </a:p>
        </p:txBody>
      </p:sp>
    </p:spTree>
    <p:extLst>
      <p:ext uri="{BB962C8B-B14F-4D97-AF65-F5344CB8AC3E}">
        <p14:creationId xmlns:p14="http://schemas.microsoft.com/office/powerpoint/2010/main" val="377783697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Barmol</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Barmol</a:t>
            </a:r>
            <a:r>
              <a:rPr lang="fr-FR" dirty="0"/>
              <a:t> sont d’énormes créatures bipèdes ressemblant à des Yétis. Ils possèdent deux cornes de bouc sur le haut de la tête. Leurs yeux sont bleus étincelants. Ils vivent dans les territoires </a:t>
            </a:r>
            <a:r>
              <a:rPr lang="fr-FR" dirty="0" err="1"/>
              <a:t>montagnieux</a:t>
            </a:r>
            <a:r>
              <a:rPr lang="fr-FR" dirty="0"/>
              <a:t> et glacés de Ventre-Glace.</a:t>
            </a:r>
            <a:endParaRPr lang="en-US" dirty="0"/>
          </a:p>
        </p:txBody>
      </p:sp>
      <p:pic>
        <p:nvPicPr>
          <p:cNvPr id="4" name="Image 3" descr="Une image contenant neige, extérieur, chien, jouant&#10;&#10;Description générée automatiquement">
            <a:extLst>
              <a:ext uri="{FF2B5EF4-FFF2-40B4-BE49-F238E27FC236}">
                <a16:creationId xmlns:a16="http://schemas.microsoft.com/office/drawing/2014/main" id="{63C0000A-3533-45B3-A971-C6850225CB13}"/>
              </a:ext>
            </a:extLst>
          </p:cNvPr>
          <p:cNvPicPr>
            <a:picLocks noChangeAspect="1"/>
          </p:cNvPicPr>
          <p:nvPr/>
        </p:nvPicPr>
        <p:blipFill rotWithShape="1">
          <a:blip r:embed="rId2">
            <a:extLst>
              <a:ext uri="{28A0092B-C50C-407E-A947-70E740481C1C}">
                <a14:useLocalDpi xmlns:a14="http://schemas.microsoft.com/office/drawing/2010/main" val="0"/>
              </a:ext>
            </a:extLst>
          </a:blip>
          <a:srcRect l="26565" r="4680"/>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073481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Aquilar</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Aquilar</a:t>
            </a:r>
            <a:r>
              <a:rPr lang="fr-FR" dirty="0"/>
              <a:t> sont des espèces de salamandres qui crachent du feu. Leur peau est extrêmement brûlante et ils produisent une odeur continuelle de souffre. On en croise rarement et on raconte qu’ils viennent du plan d’Inkor.</a:t>
            </a:r>
            <a:endParaRPr lang="en-US" dirty="0"/>
          </a:p>
        </p:txBody>
      </p:sp>
      <p:pic>
        <p:nvPicPr>
          <p:cNvPr id="5" name="Image 4" descr="Une image contenant assis, vase, oiseau, très coloré&#10;&#10;Description générée automatiquement">
            <a:extLst>
              <a:ext uri="{FF2B5EF4-FFF2-40B4-BE49-F238E27FC236}">
                <a16:creationId xmlns:a16="http://schemas.microsoft.com/office/drawing/2014/main" id="{05FD7A1C-A357-4B65-8A08-278DD8F1AD3A}"/>
              </a:ext>
            </a:extLst>
          </p:cNvPr>
          <p:cNvPicPr>
            <a:picLocks noChangeAspect="1"/>
          </p:cNvPicPr>
          <p:nvPr/>
        </p:nvPicPr>
        <p:blipFill rotWithShape="1">
          <a:blip r:embed="rId2">
            <a:extLst>
              <a:ext uri="{28A0092B-C50C-407E-A947-70E740481C1C}">
                <a14:useLocalDpi xmlns:a14="http://schemas.microsoft.com/office/drawing/2010/main" val="0"/>
              </a:ext>
            </a:extLst>
          </a:blip>
          <a:srcRect l="21610" r="18982"/>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908389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Scorpions Azurés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Scorpions Azurés sont d’énormes scorpions aux couleurs azurées, d’où leur nom. Ils vivent sur l’île de </a:t>
            </a:r>
            <a:r>
              <a:rPr lang="fr-FR" dirty="0" err="1"/>
              <a:t>Lynaf</a:t>
            </a:r>
            <a:r>
              <a:rPr lang="fr-FR" dirty="0"/>
              <a:t>.</a:t>
            </a:r>
            <a:endParaRPr lang="en-US" dirty="0"/>
          </a:p>
        </p:txBody>
      </p:sp>
      <p:pic>
        <p:nvPicPr>
          <p:cNvPr id="4" name="Image 3" descr="Une image contenant table, fleur, rose, violet&#10;&#10;Description générée automatiquement">
            <a:extLst>
              <a:ext uri="{FF2B5EF4-FFF2-40B4-BE49-F238E27FC236}">
                <a16:creationId xmlns:a16="http://schemas.microsoft.com/office/drawing/2014/main" id="{CEB35AB2-2DF9-44C0-954F-3ECA6131AC31}"/>
              </a:ext>
            </a:extLst>
          </p:cNvPr>
          <p:cNvPicPr>
            <a:picLocks noChangeAspect="1"/>
          </p:cNvPicPr>
          <p:nvPr/>
        </p:nvPicPr>
        <p:blipFill rotWithShape="1">
          <a:blip r:embed="rId2">
            <a:extLst>
              <a:ext uri="{28A0092B-C50C-407E-A947-70E740481C1C}">
                <a14:useLocalDpi xmlns:a14="http://schemas.microsoft.com/office/drawing/2010/main" val="0"/>
              </a:ext>
            </a:extLst>
          </a:blip>
          <a:srcRect l="27790" r="23050"/>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031705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Félirur</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Félirur</a:t>
            </a:r>
            <a:r>
              <a:rPr lang="fr-FR" dirty="0"/>
              <a:t> sont des félins de grande taille, celle d’un lion. Ils ont un pelage épais et court où se trouve des petites roches formant comme une carapace. Deux cornes sur le crâne et des yeux ambrés. Ils vivent dans les territoires froids et montagneux.</a:t>
            </a:r>
            <a:endParaRPr lang="en-US" dirty="0"/>
          </a:p>
        </p:txBody>
      </p:sp>
      <p:pic>
        <p:nvPicPr>
          <p:cNvPr id="5" name="Image 4" descr="Une image contenant extérieur, animal, mammifère, chien&#10;&#10;Description générée automatiquement">
            <a:extLst>
              <a:ext uri="{FF2B5EF4-FFF2-40B4-BE49-F238E27FC236}">
                <a16:creationId xmlns:a16="http://schemas.microsoft.com/office/drawing/2014/main" id="{56B5E38E-71F9-45B9-B8D5-6A163A4F744A}"/>
              </a:ext>
            </a:extLst>
          </p:cNvPr>
          <p:cNvPicPr>
            <a:picLocks noChangeAspect="1"/>
          </p:cNvPicPr>
          <p:nvPr/>
        </p:nvPicPr>
        <p:blipFill rotWithShape="1">
          <a:blip r:embed="rId2">
            <a:extLst>
              <a:ext uri="{28A0092B-C50C-407E-A947-70E740481C1C}">
                <a14:useLocalDpi xmlns:a14="http://schemas.microsoft.com/office/drawing/2010/main" val="0"/>
              </a:ext>
            </a:extLst>
          </a:blip>
          <a:srcRect l="17046" r="21503"/>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8653141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Loups Géants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Loups Géants sont des loups de grande carrure. Leurs yeux ambrés luisent dans l’obscurité. Ils vivent essentiellement en Ventre-Glace et en </a:t>
            </a:r>
            <a:r>
              <a:rPr lang="fr-FR" dirty="0" err="1"/>
              <a:t>Kaalmern</a:t>
            </a:r>
            <a:r>
              <a:rPr lang="fr-FR" dirty="0"/>
              <a:t>.</a:t>
            </a:r>
            <a:endParaRPr lang="en-US" dirty="0"/>
          </a:p>
        </p:txBody>
      </p:sp>
      <p:pic>
        <p:nvPicPr>
          <p:cNvPr id="7" name="Image 6" descr="Une image contenant chien, extérieur, eau, noir&#10;&#10;Description générée automatiquement">
            <a:extLst>
              <a:ext uri="{FF2B5EF4-FFF2-40B4-BE49-F238E27FC236}">
                <a16:creationId xmlns:a16="http://schemas.microsoft.com/office/drawing/2014/main" id="{ECC75FA5-0A47-485E-A8BB-711BA5F41A67}"/>
              </a:ext>
            </a:extLst>
          </p:cNvPr>
          <p:cNvPicPr>
            <a:picLocks noChangeAspect="1"/>
          </p:cNvPicPr>
          <p:nvPr/>
        </p:nvPicPr>
        <p:blipFill rotWithShape="1">
          <a:blip r:embed="rId2">
            <a:extLst>
              <a:ext uri="{28A0092B-C50C-407E-A947-70E740481C1C}">
                <a14:useLocalDpi xmlns:a14="http://schemas.microsoft.com/office/drawing/2010/main" val="0"/>
              </a:ext>
            </a:extLst>
          </a:blip>
          <a:srcRect l="36000" r="7531"/>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337246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Mormor</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Mormor</a:t>
            </a:r>
            <a:r>
              <a:rPr lang="fr-FR" dirty="0"/>
              <a:t> sont des créatures quadrupèdes à l’aspect de gros rats mélangés à des paresseux. Ils sont très dangereux, leurs morsures et leurs griffures peuvent propager des maladies et des poisons dans le sang de leurs victimes. Ils sont utilisés comme montures par les </a:t>
            </a:r>
            <a:r>
              <a:rPr lang="fr-FR" dirty="0" err="1"/>
              <a:t>Skarim</a:t>
            </a:r>
            <a:r>
              <a:rPr lang="fr-FR" dirty="0"/>
              <a:t>.</a:t>
            </a:r>
            <a:endParaRPr lang="en-US" dirty="0"/>
          </a:p>
        </p:txBody>
      </p:sp>
      <p:pic>
        <p:nvPicPr>
          <p:cNvPr id="4" name="Image 3" descr="Une image contenant chien, petit, brun, noir&#10;&#10;Description générée automatiquement">
            <a:extLst>
              <a:ext uri="{FF2B5EF4-FFF2-40B4-BE49-F238E27FC236}">
                <a16:creationId xmlns:a16="http://schemas.microsoft.com/office/drawing/2014/main" id="{00D22514-72BE-4521-9E5B-34C52A67796F}"/>
              </a:ext>
            </a:extLst>
          </p:cNvPr>
          <p:cNvPicPr>
            <a:picLocks noChangeAspect="1"/>
          </p:cNvPicPr>
          <p:nvPr/>
        </p:nvPicPr>
        <p:blipFill rotWithShape="1">
          <a:blip r:embed="rId2">
            <a:extLst>
              <a:ext uri="{28A0092B-C50C-407E-A947-70E740481C1C}">
                <a14:useLocalDpi xmlns:a14="http://schemas.microsoft.com/office/drawing/2010/main" val="0"/>
              </a:ext>
            </a:extLst>
          </a:blip>
          <a:srcRect l="23238" r="7278"/>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572128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101" name="Rectangle 100">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Tigres de l’Ombre</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Tigres de l’Ombre sont des tigres au pelage noir tigré d’un bleu azuré. Leurs yeux sont de ce même bleu et luisent dans l’obscurité tout comme leurs rayures. Ils vivent en Brume-Crête, principalement.</a:t>
            </a:r>
            <a:endParaRPr lang="en-US" dirty="0"/>
          </a:p>
        </p:txBody>
      </p:sp>
      <p:pic>
        <p:nvPicPr>
          <p:cNvPr id="7" name="Image 6">
            <a:extLst>
              <a:ext uri="{FF2B5EF4-FFF2-40B4-BE49-F238E27FC236}">
                <a16:creationId xmlns:a16="http://schemas.microsoft.com/office/drawing/2014/main" id="{A33B8E26-E66E-4632-AD03-BC3E51ADD4FE}"/>
              </a:ext>
            </a:extLst>
          </p:cNvPr>
          <p:cNvPicPr>
            <a:picLocks noChangeAspect="1"/>
          </p:cNvPicPr>
          <p:nvPr/>
        </p:nvPicPr>
        <p:blipFill rotWithShape="1">
          <a:blip r:embed="rId2"/>
          <a:srcRect l="4838" r="13410"/>
          <a:stretch/>
        </p:blipFill>
        <p:spPr>
          <a:xfrm>
            <a:off x="8820603" y="10"/>
            <a:ext cx="3371397" cy="6857990"/>
          </a:xfrm>
          <a:prstGeom prst="rect">
            <a:avLst/>
          </a:prstGeom>
          <a:effectLst>
            <a:innerShdw blurRad="57150" dist="38100" dir="14460000">
              <a:prstClr val="black">
                <a:alpha val="70000"/>
              </a:prstClr>
            </a:innerShdw>
          </a:effectLst>
        </p:spPr>
      </p:pic>
      <p:grpSp>
        <p:nvGrpSpPr>
          <p:cNvPr id="103" name="Group 102">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04" name="Straight Connector 103">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5" name="Straight Connector 104">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6" name="Straight Connector 105">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7" name="Straight Connector 106">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8" name="Straight Connector 107">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808543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Ormal</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Ormal</a:t>
            </a:r>
            <a:r>
              <a:rPr lang="fr-FR" dirty="0"/>
              <a:t> sont des espèces de rhinocéros végétaux. Leur peau est couvert de mousse et leur corne est en fait d’épaisses tiges ornées de fleurs. Ils vivent principalement sur l’île de </a:t>
            </a:r>
            <a:r>
              <a:rPr lang="fr-FR" dirty="0" err="1"/>
              <a:t>Lynaf</a:t>
            </a:r>
            <a:r>
              <a:rPr lang="fr-FR" dirty="0"/>
              <a:t> et en Brume-Crête.</a:t>
            </a:r>
            <a:endParaRPr lang="en-US" dirty="0"/>
          </a:p>
        </p:txBody>
      </p:sp>
      <p:pic>
        <p:nvPicPr>
          <p:cNvPr id="3" name="Image 2">
            <a:extLst>
              <a:ext uri="{FF2B5EF4-FFF2-40B4-BE49-F238E27FC236}">
                <a16:creationId xmlns:a16="http://schemas.microsoft.com/office/drawing/2014/main" id="{598F92A3-C322-45BB-8D86-7D3C86D5F032}"/>
              </a:ext>
            </a:extLst>
          </p:cNvPr>
          <p:cNvPicPr>
            <a:picLocks noChangeAspect="1"/>
          </p:cNvPicPr>
          <p:nvPr/>
        </p:nvPicPr>
        <p:blipFill rotWithShape="1">
          <a:blip r:embed="rId2"/>
          <a:srcRect l="9163" r="8026" b="-2"/>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5937978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Affligés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Affligés sont des espèces de gélatines vivantes. Elles sont la réincarnation maléfique de cadavres. On raconte que pour les vaincre, seul le feu peut fonctionner.</a:t>
            </a:r>
            <a:endParaRPr lang="en-US" dirty="0"/>
          </a:p>
        </p:txBody>
      </p:sp>
      <p:pic>
        <p:nvPicPr>
          <p:cNvPr id="5" name="Image 4" descr="Une image contenant intérieur, vert, assis, table&#10;&#10;Description générée automatiquement">
            <a:extLst>
              <a:ext uri="{FF2B5EF4-FFF2-40B4-BE49-F238E27FC236}">
                <a16:creationId xmlns:a16="http://schemas.microsoft.com/office/drawing/2014/main" id="{C59E7D24-DC90-4D25-A2B4-E325FF676607}"/>
              </a:ext>
            </a:extLst>
          </p:cNvPr>
          <p:cNvPicPr>
            <a:picLocks noChangeAspect="1"/>
          </p:cNvPicPr>
          <p:nvPr/>
        </p:nvPicPr>
        <p:blipFill rotWithShape="1">
          <a:blip r:embed="rId2">
            <a:extLst>
              <a:ext uri="{28A0092B-C50C-407E-A947-70E740481C1C}">
                <a14:useLocalDpi xmlns:a14="http://schemas.microsoft.com/office/drawing/2010/main" val="0"/>
              </a:ext>
            </a:extLst>
          </a:blip>
          <a:srcRect l="12763" r="23599"/>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172005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Pinceurs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Pinceurs sont de gros insectes mesurant près d’un mètre. Leur arrière-train est une espèce de queue à la manière des scorpions. Le bout est fait d’une pince ornée de crocs produisant un poison paralysant.</a:t>
            </a:r>
            <a:endParaRPr lang="en-US" dirty="0"/>
          </a:p>
        </p:txBody>
      </p:sp>
      <p:pic>
        <p:nvPicPr>
          <p:cNvPr id="3" name="Image 2">
            <a:extLst>
              <a:ext uri="{FF2B5EF4-FFF2-40B4-BE49-F238E27FC236}">
                <a16:creationId xmlns:a16="http://schemas.microsoft.com/office/drawing/2014/main" id="{5D0D6EEA-36E9-4E9F-8D1F-0C7500FB9256}"/>
              </a:ext>
            </a:extLst>
          </p:cNvPr>
          <p:cNvPicPr>
            <a:picLocks noChangeAspect="1"/>
          </p:cNvPicPr>
          <p:nvPr/>
        </p:nvPicPr>
        <p:blipFill rotWithShape="1">
          <a:blip r:embed="rId2"/>
          <a:srcRect l="12061" r="14197" b="-2"/>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33070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30FE739-AEA7-497F-8174-E386F7111550}"/>
              </a:ext>
            </a:extLst>
          </p:cNvPr>
          <p:cNvSpPr>
            <a:spLocks noGrp="1"/>
          </p:cNvSpPr>
          <p:nvPr>
            <p:ph type="title"/>
          </p:nvPr>
        </p:nvSpPr>
        <p:spPr>
          <a:xfrm>
            <a:off x="684211" y="685799"/>
            <a:ext cx="8420877" cy="2971801"/>
          </a:xfrm>
        </p:spPr>
        <p:txBody>
          <a:bodyPr vert="horz" lIns="91440" tIns="45720" rIns="91440" bIns="45720" rtlCol="0" anchor="b">
            <a:normAutofit/>
          </a:bodyPr>
          <a:lstStyle/>
          <a:p>
            <a:r>
              <a:rPr lang="en-US" sz="4800" dirty="0"/>
              <a:t>Les Créatures Terrestres</a:t>
            </a:r>
          </a:p>
        </p:txBody>
      </p:sp>
    </p:spTree>
    <p:extLst>
      <p:ext uri="{BB962C8B-B14F-4D97-AF65-F5344CB8AC3E}">
        <p14:creationId xmlns:p14="http://schemas.microsoft.com/office/powerpoint/2010/main" val="39479153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Delvos</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Delvos</a:t>
            </a:r>
            <a:r>
              <a:rPr lang="fr-FR" dirty="0"/>
              <a:t> sont des mammifères reptiliens à l’aspect de triceratops sans cornes. Leur crâne est orné d’une crête latérale. Ils servent de montures pour pas mal de voyageurs sur les îles de </a:t>
            </a:r>
            <a:r>
              <a:rPr lang="fr-FR" dirty="0" err="1"/>
              <a:t>Modatie</a:t>
            </a:r>
            <a:r>
              <a:rPr lang="fr-FR" dirty="0"/>
              <a:t>, d’</a:t>
            </a:r>
            <a:r>
              <a:rPr lang="fr-FR" dirty="0" err="1"/>
              <a:t>Ormile</a:t>
            </a:r>
            <a:r>
              <a:rPr lang="fr-FR" dirty="0"/>
              <a:t> et de </a:t>
            </a:r>
            <a:r>
              <a:rPr lang="fr-FR" dirty="0" err="1"/>
              <a:t>Melemdan</a:t>
            </a:r>
            <a:r>
              <a:rPr lang="fr-FR" dirty="0"/>
              <a:t>.</a:t>
            </a:r>
            <a:endParaRPr lang="en-US" dirty="0"/>
          </a:p>
        </p:txBody>
      </p:sp>
      <p:pic>
        <p:nvPicPr>
          <p:cNvPr id="4" name="Image 3">
            <a:extLst>
              <a:ext uri="{FF2B5EF4-FFF2-40B4-BE49-F238E27FC236}">
                <a16:creationId xmlns:a16="http://schemas.microsoft.com/office/drawing/2014/main" id="{BC3AEAAF-C07A-4B61-8349-29C9BF300840}"/>
              </a:ext>
            </a:extLst>
          </p:cNvPr>
          <p:cNvPicPr>
            <a:picLocks noChangeAspect="1"/>
          </p:cNvPicPr>
          <p:nvPr/>
        </p:nvPicPr>
        <p:blipFill rotWithShape="1">
          <a:blip r:embed="rId2"/>
          <a:srcRect l="8127" r="2" b="2"/>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7338676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Boucs </a:t>
            </a:r>
            <a:r>
              <a:rPr lang="fr-FR" dirty="0" err="1"/>
              <a:t>Kaz</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Boucs </a:t>
            </a:r>
            <a:r>
              <a:rPr lang="fr-FR" dirty="0" err="1"/>
              <a:t>Kaz</a:t>
            </a:r>
            <a:r>
              <a:rPr lang="fr-FR" dirty="0"/>
              <a:t> sont des boucs robustes à la carrure imposante bien que de petite taille. Ils servaient essentiellement de montures pour les </a:t>
            </a:r>
            <a:r>
              <a:rPr lang="fr-FR" dirty="0" err="1"/>
              <a:t>Kazrim</a:t>
            </a:r>
            <a:r>
              <a:rPr lang="fr-FR" dirty="0"/>
              <a:t> avant leur disparition. On peut toujours trouver ces Boucs en </a:t>
            </a:r>
            <a:r>
              <a:rPr lang="fr-FR" dirty="0" err="1"/>
              <a:t>Flonitie</a:t>
            </a:r>
            <a:r>
              <a:rPr lang="fr-FR" dirty="0"/>
              <a:t> mais principalement à l’état sauvage.</a:t>
            </a:r>
            <a:endParaRPr lang="en-US" dirty="0"/>
          </a:p>
        </p:txBody>
      </p:sp>
      <p:pic>
        <p:nvPicPr>
          <p:cNvPr id="3" name="Image 2">
            <a:extLst>
              <a:ext uri="{FF2B5EF4-FFF2-40B4-BE49-F238E27FC236}">
                <a16:creationId xmlns:a16="http://schemas.microsoft.com/office/drawing/2014/main" id="{DE992AF3-6646-4FFC-8F2F-588900A05160}"/>
              </a:ext>
            </a:extLst>
          </p:cNvPr>
          <p:cNvPicPr>
            <a:picLocks noChangeAspect="1"/>
          </p:cNvPicPr>
          <p:nvPr/>
        </p:nvPicPr>
        <p:blipFill rotWithShape="1">
          <a:blip r:embed="rId2"/>
          <a:srcRect l="8059" r="11351"/>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9757110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Ours Crépusculaires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Ours Crépusculaires sont d’énormes ours possédant des yeux violets et deux espèces de mèches de poiles pourpres sur les côtés de leur gueule. Ils servent de montures pour ceux qui sont capables de les apprivoiser, ce qui est rare.</a:t>
            </a:r>
            <a:endParaRPr lang="en-US" dirty="0"/>
          </a:p>
        </p:txBody>
      </p:sp>
      <p:pic>
        <p:nvPicPr>
          <p:cNvPr id="4" name="Image 3">
            <a:extLst>
              <a:ext uri="{FF2B5EF4-FFF2-40B4-BE49-F238E27FC236}">
                <a16:creationId xmlns:a16="http://schemas.microsoft.com/office/drawing/2014/main" id="{DAA04B33-DF8A-4F2B-8BDA-289CFF24083C}"/>
              </a:ext>
            </a:extLst>
          </p:cNvPr>
          <p:cNvPicPr>
            <a:picLocks noChangeAspect="1"/>
          </p:cNvPicPr>
          <p:nvPr/>
        </p:nvPicPr>
        <p:blipFill rotWithShape="1">
          <a:blip r:embed="rId2"/>
          <a:srcRect l="3133"/>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7994753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Guivres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Guivres sont des Serpents géants ressemblants à des Dragons sans pattes et sans ailes. Elles ne crachent pas de flammes ni de poisons. Elles sont très rares et vivent dans les zones reculées des épaisses forêts et profonds marécages.</a:t>
            </a:r>
            <a:endParaRPr lang="en-US" dirty="0"/>
          </a:p>
        </p:txBody>
      </p:sp>
      <p:pic>
        <p:nvPicPr>
          <p:cNvPr id="3" name="Image 2">
            <a:extLst>
              <a:ext uri="{FF2B5EF4-FFF2-40B4-BE49-F238E27FC236}">
                <a16:creationId xmlns:a16="http://schemas.microsoft.com/office/drawing/2014/main" id="{6A438634-2F5E-41D6-ABF2-8A9687E5F4DB}"/>
              </a:ext>
            </a:extLst>
          </p:cNvPr>
          <p:cNvPicPr>
            <a:picLocks noChangeAspect="1"/>
          </p:cNvPicPr>
          <p:nvPr/>
        </p:nvPicPr>
        <p:blipFill rotWithShape="1">
          <a:blip r:embed="rId2"/>
          <a:srcRect l="8803" r="14335"/>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9695114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Aurokh</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Aurokh</a:t>
            </a:r>
            <a:r>
              <a:rPr lang="fr-FR" dirty="0"/>
              <a:t> sont des espèces de lion au crâne couvert par des écailles finissant en crêtes. Ils vivent dans les régions de </a:t>
            </a:r>
            <a:r>
              <a:rPr lang="fr-FR" dirty="0" err="1"/>
              <a:t>Marrihs</a:t>
            </a:r>
            <a:r>
              <a:rPr lang="fr-FR" dirty="0"/>
              <a:t> et de </a:t>
            </a:r>
            <a:r>
              <a:rPr lang="fr-FR" dirty="0" err="1"/>
              <a:t>Sag’Anreilu</a:t>
            </a:r>
            <a:r>
              <a:rPr lang="fr-FR" dirty="0"/>
              <a:t> principalement. On peut les dompter pour en faire des montures.</a:t>
            </a:r>
            <a:endParaRPr lang="en-US" dirty="0"/>
          </a:p>
        </p:txBody>
      </p:sp>
      <p:pic>
        <p:nvPicPr>
          <p:cNvPr id="4" name="Image 3">
            <a:extLst>
              <a:ext uri="{FF2B5EF4-FFF2-40B4-BE49-F238E27FC236}">
                <a16:creationId xmlns:a16="http://schemas.microsoft.com/office/drawing/2014/main" id="{1F1D7DE6-8BB3-4747-8E34-6F5C3E95A34B}"/>
              </a:ext>
            </a:extLst>
          </p:cNvPr>
          <p:cNvPicPr>
            <a:picLocks noChangeAspect="1"/>
          </p:cNvPicPr>
          <p:nvPr/>
        </p:nvPicPr>
        <p:blipFill rotWithShape="1">
          <a:blip r:embed="rId2"/>
          <a:srcRect r="-1" b="3112"/>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8327524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Triptrux</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Triptrux</a:t>
            </a:r>
            <a:r>
              <a:rPr lang="fr-FR" dirty="0"/>
              <a:t> sont des </a:t>
            </a:r>
            <a:r>
              <a:rPr lang="fr-FR" dirty="0" err="1"/>
              <a:t>serpens</a:t>
            </a:r>
            <a:r>
              <a:rPr lang="fr-FR" dirty="0"/>
              <a:t> à trois têtes. Ils peuvent atteindre les 3 à 4 mètres de long. Ils vivent en </a:t>
            </a:r>
            <a:r>
              <a:rPr lang="fr-FR" dirty="0" err="1"/>
              <a:t>Kiirdraal</a:t>
            </a:r>
            <a:r>
              <a:rPr lang="fr-FR" dirty="0"/>
              <a:t> et en Brume-Crête principalement.</a:t>
            </a:r>
            <a:endParaRPr lang="en-US" dirty="0"/>
          </a:p>
        </p:txBody>
      </p:sp>
      <p:pic>
        <p:nvPicPr>
          <p:cNvPr id="5" name="Image 4" descr="Une image contenant dinosaure, reptile, table, alimentation&#10;&#10;Description générée automatiquement">
            <a:extLst>
              <a:ext uri="{FF2B5EF4-FFF2-40B4-BE49-F238E27FC236}">
                <a16:creationId xmlns:a16="http://schemas.microsoft.com/office/drawing/2014/main" id="{B4EEE0F4-08E4-4685-80D6-FF603FCDAFFC}"/>
              </a:ext>
            </a:extLst>
          </p:cNvPr>
          <p:cNvPicPr>
            <a:picLocks noChangeAspect="1"/>
          </p:cNvPicPr>
          <p:nvPr/>
        </p:nvPicPr>
        <p:blipFill rotWithShape="1">
          <a:blip r:embed="rId2">
            <a:extLst>
              <a:ext uri="{28A0092B-C50C-407E-A947-70E740481C1C}">
                <a14:useLocalDpi xmlns:a14="http://schemas.microsoft.com/office/drawing/2010/main" val="0"/>
              </a:ext>
            </a:extLst>
          </a:blip>
          <a:srcRect l="20018" r="18532"/>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1453340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Goliath</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Goliath sont des tortues gigantesques, elles peuvent atteindre les 15 mètres de haut et les 30 mètres de long. Ils sont </a:t>
            </a:r>
            <a:r>
              <a:rPr lang="fr-FR" dirty="0" err="1"/>
              <a:t>carnivorent</a:t>
            </a:r>
            <a:r>
              <a:rPr lang="fr-FR" dirty="0"/>
              <a:t> et vivent dans les marécages de manière solitaire.</a:t>
            </a:r>
            <a:endParaRPr lang="en-US" dirty="0"/>
          </a:p>
        </p:txBody>
      </p:sp>
      <p:pic>
        <p:nvPicPr>
          <p:cNvPr id="3" name="Image 2">
            <a:extLst>
              <a:ext uri="{FF2B5EF4-FFF2-40B4-BE49-F238E27FC236}">
                <a16:creationId xmlns:a16="http://schemas.microsoft.com/office/drawing/2014/main" id="{B14C4EAB-23B9-40A5-8882-16AA2BD4ABBC}"/>
              </a:ext>
            </a:extLst>
          </p:cNvPr>
          <p:cNvPicPr>
            <a:picLocks noChangeAspect="1"/>
          </p:cNvPicPr>
          <p:nvPr/>
        </p:nvPicPr>
        <p:blipFill rotWithShape="1">
          <a:blip r:embed="rId2"/>
          <a:srcRect r="4078"/>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0389482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Tigres Chaotiques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Tigres Chaotiques sont d’énormes tigres au dos orné de pics d’ivoires noirâtres. Ils sont extrêmement dangereux et ne vivent pas dans les régions très occupées. Ils vivent auprès d’une Mère Alpha, un Tigre Chaotique noir tigré d’écarlate mesurant près de 4 mètres .</a:t>
            </a:r>
            <a:endParaRPr lang="en-US" dirty="0"/>
          </a:p>
        </p:txBody>
      </p:sp>
      <p:pic>
        <p:nvPicPr>
          <p:cNvPr id="4" name="Image 3">
            <a:extLst>
              <a:ext uri="{FF2B5EF4-FFF2-40B4-BE49-F238E27FC236}">
                <a16:creationId xmlns:a16="http://schemas.microsoft.com/office/drawing/2014/main" id="{A8A65C47-D03E-4470-B77E-C8070992F281}"/>
              </a:ext>
            </a:extLst>
          </p:cNvPr>
          <p:cNvPicPr>
            <a:picLocks noChangeAspect="1"/>
          </p:cNvPicPr>
          <p:nvPr/>
        </p:nvPicPr>
        <p:blipFill rotWithShape="1">
          <a:blip r:embed="rId2"/>
          <a:srcRect l="10461" r="15144" b="2"/>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8373559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Gélynx</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Gélynx</a:t>
            </a:r>
            <a:r>
              <a:rPr lang="fr-FR" dirty="0"/>
              <a:t> sont des fauves fins et élancés utilisés comme monture dans les régions telles que </a:t>
            </a:r>
            <a:r>
              <a:rPr lang="fr-FR" dirty="0" err="1"/>
              <a:t>Kaalmern</a:t>
            </a:r>
            <a:r>
              <a:rPr lang="fr-FR" dirty="0"/>
              <a:t> ou Gorge-Vent.</a:t>
            </a:r>
            <a:endParaRPr lang="en-US" dirty="0"/>
          </a:p>
        </p:txBody>
      </p:sp>
      <p:pic>
        <p:nvPicPr>
          <p:cNvPr id="3" name="Image 2">
            <a:extLst>
              <a:ext uri="{FF2B5EF4-FFF2-40B4-BE49-F238E27FC236}">
                <a16:creationId xmlns:a16="http://schemas.microsoft.com/office/drawing/2014/main" id="{AEAE000B-66DC-4531-B40A-A2E7F118BF75}"/>
              </a:ext>
            </a:extLst>
          </p:cNvPr>
          <p:cNvPicPr>
            <a:picLocks noChangeAspect="1"/>
          </p:cNvPicPr>
          <p:nvPr/>
        </p:nvPicPr>
        <p:blipFill rotWithShape="1">
          <a:blip r:embed="rId2"/>
          <a:srcRect l="5489" r="2069" b="-2"/>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9438170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Chiens de la Pestilence</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Chiens de la Pestilence sont des créatures canidés translucides à la couleur verte. Ils n’ont pas d’yeux, leur flair et leur ouïe sont cependant très développés. </a:t>
            </a:r>
            <a:r>
              <a:rPr lang="fr-FR" dirty="0" err="1"/>
              <a:t>ILs</a:t>
            </a:r>
            <a:r>
              <a:rPr lang="fr-FR" dirty="0"/>
              <a:t> ne s’arrêtent de courir que lorsqu’ils veulent mordre un être vivant pour le rendre malade.</a:t>
            </a:r>
            <a:endParaRPr lang="en-US" dirty="0"/>
          </a:p>
        </p:txBody>
      </p:sp>
      <p:pic>
        <p:nvPicPr>
          <p:cNvPr id="5" name="Image 4">
            <a:extLst>
              <a:ext uri="{FF2B5EF4-FFF2-40B4-BE49-F238E27FC236}">
                <a16:creationId xmlns:a16="http://schemas.microsoft.com/office/drawing/2014/main" id="{BB02262B-045A-4D95-88B7-EDF968012B2A}"/>
              </a:ext>
            </a:extLst>
          </p:cNvPr>
          <p:cNvPicPr>
            <a:picLocks noChangeAspect="1"/>
          </p:cNvPicPr>
          <p:nvPr/>
        </p:nvPicPr>
        <p:blipFill rotWithShape="1">
          <a:blip r:embed="rId2">
            <a:extLst>
              <a:ext uri="{28A0092B-C50C-407E-A947-70E740481C1C}">
                <a14:useLocalDpi xmlns:a14="http://schemas.microsoft.com/office/drawing/2010/main" val="0"/>
              </a:ext>
            </a:extLst>
          </a:blip>
          <a:srcRect l="24328" r="5192"/>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0955898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Nilgrids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en-US" dirty="0"/>
              <a:t>Les Nilgrids sont des créatures bipèdes de petite taille, ils mesurent environ 90 centimètres. Leur peau est noire, leur visage possède deux yeux jaunesl uisants dans l’obscurité. On raconte qu’ils vivent dans la brume et qu’ils l’utiisent pour chaser leurs proies. Le sommet de leur crane est couronne de cheveux fait de particules flotantes noires.</a:t>
            </a:r>
          </a:p>
        </p:txBody>
      </p:sp>
      <p:pic>
        <p:nvPicPr>
          <p:cNvPr id="24" name="Espace réservé du contenu 23" descr="Une image contenant extérieur, eau, sombre, noir&#10;&#10;Description générée automatiquement">
            <a:extLst>
              <a:ext uri="{FF2B5EF4-FFF2-40B4-BE49-F238E27FC236}">
                <a16:creationId xmlns:a16="http://schemas.microsoft.com/office/drawing/2014/main" id="{B3FA79F1-5131-4B2E-89FF-B1A4F3702C28}"/>
              </a:ext>
            </a:extLst>
          </p:cNvPr>
          <p:cNvPicPr>
            <a:picLocks noChangeAspect="1"/>
          </p:cNvPicPr>
          <p:nvPr/>
        </p:nvPicPr>
        <p:blipFill rotWithShape="1">
          <a:blip r:embed="rId2">
            <a:extLst>
              <a:ext uri="{28A0092B-C50C-407E-A947-70E740481C1C}">
                <a14:useLocalDpi xmlns:a14="http://schemas.microsoft.com/office/drawing/2010/main" val="0"/>
              </a:ext>
            </a:extLst>
          </a:blip>
          <a:srcRect l="18365" r="10901"/>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5367172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Xalans</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Xalans</a:t>
            </a:r>
            <a:r>
              <a:rPr lang="fr-FR" dirty="0"/>
              <a:t> sont des prédateurs reptiliens utilisés comme montures sur l’</a:t>
            </a:r>
            <a:r>
              <a:rPr lang="fr-FR" dirty="0" err="1"/>
              <a:t>ïle</a:t>
            </a:r>
            <a:r>
              <a:rPr lang="fr-FR" dirty="0"/>
              <a:t> de </a:t>
            </a:r>
            <a:r>
              <a:rPr lang="fr-FR" dirty="0" err="1"/>
              <a:t>Lynaf</a:t>
            </a:r>
            <a:r>
              <a:rPr lang="fr-FR" dirty="0"/>
              <a:t>.</a:t>
            </a:r>
            <a:endParaRPr lang="en-US" dirty="0"/>
          </a:p>
        </p:txBody>
      </p:sp>
      <p:pic>
        <p:nvPicPr>
          <p:cNvPr id="3" name="Image 2">
            <a:extLst>
              <a:ext uri="{FF2B5EF4-FFF2-40B4-BE49-F238E27FC236}">
                <a16:creationId xmlns:a16="http://schemas.microsoft.com/office/drawing/2014/main" id="{AE084D91-C4F5-49D1-B138-E1A236D750F0}"/>
              </a:ext>
            </a:extLst>
          </p:cNvPr>
          <p:cNvPicPr>
            <a:picLocks noChangeAspect="1"/>
          </p:cNvPicPr>
          <p:nvPr/>
        </p:nvPicPr>
        <p:blipFill rotWithShape="1">
          <a:blip r:embed="rId2"/>
          <a:srcRect l="2169"/>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949426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Horreurs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Horreurs sont des créatures semblables à un mélange entre des reptiles et des insectes qui donne un résultat terriblement horrifique d’où leurs noms. On raconte qu’ils ont été créés par </a:t>
            </a:r>
            <a:r>
              <a:rPr lang="fr-FR" dirty="0" err="1"/>
              <a:t>Ketil</a:t>
            </a:r>
            <a:r>
              <a:rPr lang="fr-FR" dirty="0"/>
              <a:t> pour lui apporter des âmes fauchées par ses pattes en forme de faucilles.</a:t>
            </a:r>
            <a:endParaRPr lang="en-US" dirty="0"/>
          </a:p>
        </p:txBody>
      </p:sp>
      <p:pic>
        <p:nvPicPr>
          <p:cNvPr id="1026" name="Picture 2">
            <a:extLst>
              <a:ext uri="{FF2B5EF4-FFF2-40B4-BE49-F238E27FC236}">
                <a16:creationId xmlns:a16="http://schemas.microsoft.com/office/drawing/2014/main" id="{C7FEB906-58EC-4E02-B8FA-4BEB009F387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155" r="25599" b="3"/>
          <a:stretch/>
        </p:blipFill>
        <p:spPr bwMode="auto">
          <a:xfrm>
            <a:off x="8820603" y="10"/>
            <a:ext cx="3371397" cy="6857990"/>
          </a:xfrm>
          <a:prstGeom prst="rect">
            <a:avLst/>
          </a:prstGeom>
          <a:noFill/>
          <a:effectLst>
            <a:innerShdw blurRad="57150" dist="38100" dir="14460000">
              <a:prstClr val="black">
                <a:alpha val="70000"/>
              </a:prstClr>
            </a:innerShdw>
          </a:effectLst>
          <a:extLst>
            <a:ext uri="{909E8E84-426E-40DD-AFC4-6F175D3DCCD1}">
              <a14:hiddenFill xmlns:a14="http://schemas.microsoft.com/office/drawing/2010/main">
                <a:solidFill>
                  <a:srgbClr val="FFFFFF"/>
                </a:solidFill>
              </a14:hiddenFill>
            </a:ext>
          </a:extLst>
        </p:spPr>
      </p:pic>
      <p:grpSp>
        <p:nvGrpSpPr>
          <p:cNvPr id="137" name="Group 136">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38" name="Straight Connector 137">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9" name="Straight Connector 138">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0" name="Straight Connector 139">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1" name="Straight Connector 140">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2" name="Straight Connector 141">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9324345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Hurleurs du Désert</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Hurleurs du Désert sont des espèces de canidés aux oreilles très grandes et pointues, au museau fin et allongé. Ils vivent sur les îles de </a:t>
            </a:r>
            <a:r>
              <a:rPr lang="fr-FR" dirty="0" err="1"/>
              <a:t>Ssisa</a:t>
            </a:r>
            <a:r>
              <a:rPr lang="fr-FR" dirty="0"/>
              <a:t> et </a:t>
            </a:r>
            <a:r>
              <a:rPr lang="fr-FR" dirty="0" err="1"/>
              <a:t>Shaksi</a:t>
            </a:r>
            <a:r>
              <a:rPr lang="fr-FR" dirty="0"/>
              <a:t>.</a:t>
            </a:r>
            <a:endParaRPr lang="en-US" dirty="0"/>
          </a:p>
        </p:txBody>
      </p:sp>
      <p:pic>
        <p:nvPicPr>
          <p:cNvPr id="2050" name="Picture 2">
            <a:extLst>
              <a:ext uri="{FF2B5EF4-FFF2-40B4-BE49-F238E27FC236}">
                <a16:creationId xmlns:a16="http://schemas.microsoft.com/office/drawing/2014/main" id="{6227ACD4-4432-4AAB-B170-075CF7F653C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906" r="3092" b="1"/>
          <a:stretch/>
        </p:blipFill>
        <p:spPr bwMode="auto">
          <a:xfrm>
            <a:off x="8820603" y="10"/>
            <a:ext cx="3371397" cy="6857990"/>
          </a:xfrm>
          <a:prstGeom prst="rect">
            <a:avLst/>
          </a:prstGeom>
          <a:noFill/>
          <a:effectLst>
            <a:innerShdw blurRad="57150" dist="38100" dir="14460000">
              <a:prstClr val="black">
                <a:alpha val="70000"/>
              </a:prstClr>
            </a:innerShdw>
          </a:effectLst>
          <a:extLst>
            <a:ext uri="{909E8E84-426E-40DD-AFC4-6F175D3DCCD1}">
              <a14:hiddenFill xmlns:a14="http://schemas.microsoft.com/office/drawing/2010/main">
                <a:solidFill>
                  <a:srgbClr val="FFFFFF"/>
                </a:solidFill>
              </a14:hiddenFill>
            </a:ext>
          </a:extLst>
        </p:spPr>
      </p:pic>
      <p:grpSp>
        <p:nvGrpSpPr>
          <p:cNvPr id="193" name="Group 192">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94" name="Straight Connector 193">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5" name="Straight Connector 194">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6" name="Straight Connector 195">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7" name="Straight Connector 196">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8" name="Straight Connector 197">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1524743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90" name="Rectangle 8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Chupacabra</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Chupacabra</a:t>
            </a:r>
            <a:r>
              <a:rPr lang="fr-FR" dirty="0"/>
              <a:t> sont des loups hauts sur pattes, maigrichons et rapides. Ils se nourrissent du sang des moutons et des chèvres des fermes éloignées des villes.</a:t>
            </a:r>
            <a:endParaRPr lang="en-US" dirty="0"/>
          </a:p>
        </p:txBody>
      </p:sp>
      <p:pic>
        <p:nvPicPr>
          <p:cNvPr id="5" name="Image 4">
            <a:extLst>
              <a:ext uri="{FF2B5EF4-FFF2-40B4-BE49-F238E27FC236}">
                <a16:creationId xmlns:a16="http://schemas.microsoft.com/office/drawing/2014/main" id="{A32B75D9-D2D0-44DB-8225-7CEEE74A162B}"/>
              </a:ext>
            </a:extLst>
          </p:cNvPr>
          <p:cNvPicPr>
            <a:picLocks noChangeAspect="1"/>
          </p:cNvPicPr>
          <p:nvPr/>
        </p:nvPicPr>
        <p:blipFill rotWithShape="1">
          <a:blip r:embed="rId2"/>
          <a:srcRect r="-1" b="1077"/>
          <a:stretch/>
        </p:blipFill>
        <p:spPr>
          <a:xfrm>
            <a:off x="8820603" y="10"/>
            <a:ext cx="3371397" cy="6857990"/>
          </a:xfrm>
          <a:prstGeom prst="rect">
            <a:avLst/>
          </a:prstGeom>
          <a:effectLst>
            <a:innerShdw blurRad="57150" dist="38100" dir="14460000">
              <a:prstClr val="black">
                <a:alpha val="70000"/>
              </a:prstClr>
            </a:innerShdw>
          </a:effectLst>
        </p:spPr>
      </p:pic>
      <p:grpSp>
        <p:nvGrpSpPr>
          <p:cNvPr id="92" name="Group 9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93" name="Straight Connector 9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4" name="Straight Connector 9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5" name="Straight Connector 9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6" name="Straight Connector 9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7" name="Straight Connector 9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1044745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17" name="Rectangle 16">
            <a:extLst>
              <a:ext uri="{FF2B5EF4-FFF2-40B4-BE49-F238E27FC236}">
                <a16:creationId xmlns:a16="http://schemas.microsoft.com/office/drawing/2014/main" id="{4609862E-48F9-45AC-8D44-67A0268A7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C97986E7-0E3C-4F64-886E-935DDCB83A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73033" y="1420238"/>
            <a:ext cx="4415786" cy="4751961"/>
            <a:chOff x="9206969" y="2963333"/>
            <a:chExt cx="2981858" cy="3208867"/>
          </a:xfrm>
        </p:grpSpPr>
        <p:cxnSp>
          <p:nvCxnSpPr>
            <p:cNvPr id="20" name="Straight Connector 19">
              <a:extLst>
                <a:ext uri="{FF2B5EF4-FFF2-40B4-BE49-F238E27FC236}">
                  <a16:creationId xmlns:a16="http://schemas.microsoft.com/office/drawing/2014/main" id="{B903D17F-F79E-40E5-9563-A1CFFCC06A2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CA5D5775-627F-4588-82B3-905EDF2313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7D7F2A20-5DE4-4BC0-91EA-5FFE33A4D3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3D536BA0-56C7-429C-B41E-B5724F0CD4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1F15726F-71BE-4007-B9B6-0A1AA0D520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sp>
        <p:nvSpPr>
          <p:cNvPr id="2" name="Titre 1">
            <a:extLst>
              <a:ext uri="{FF2B5EF4-FFF2-40B4-BE49-F238E27FC236}">
                <a16:creationId xmlns:a16="http://schemas.microsoft.com/office/drawing/2014/main" id="{C30FE739-AEA7-497F-8174-E386F7111550}"/>
              </a:ext>
            </a:extLst>
          </p:cNvPr>
          <p:cNvSpPr>
            <a:spLocks noGrp="1"/>
          </p:cNvSpPr>
          <p:nvPr>
            <p:ph type="title"/>
          </p:nvPr>
        </p:nvSpPr>
        <p:spPr>
          <a:xfrm>
            <a:off x="684211" y="685799"/>
            <a:ext cx="8420877" cy="2971801"/>
          </a:xfrm>
        </p:spPr>
        <p:txBody>
          <a:bodyPr vert="horz" lIns="91440" tIns="45720" rIns="91440" bIns="45720" rtlCol="0" anchor="b">
            <a:normAutofit/>
          </a:bodyPr>
          <a:lstStyle/>
          <a:p>
            <a:r>
              <a:rPr lang="en-US" sz="4800" dirty="0"/>
              <a:t>Les Créatures </a:t>
            </a:r>
            <a:r>
              <a:rPr lang="en-US" sz="4800" dirty="0" err="1"/>
              <a:t>Aquatiques</a:t>
            </a:r>
            <a:endParaRPr lang="en-US" sz="4800" dirty="0"/>
          </a:p>
        </p:txBody>
      </p:sp>
    </p:spTree>
    <p:extLst>
      <p:ext uri="{BB962C8B-B14F-4D97-AF65-F5344CB8AC3E}">
        <p14:creationId xmlns:p14="http://schemas.microsoft.com/office/powerpoint/2010/main" val="11454385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6">
                <a:lumMod val="60000"/>
                <a:lumOff val="40000"/>
              </a:schemeClr>
            </a:gs>
            <a:gs pos="100000">
              <a:srgbClr val="002060"/>
            </a:gs>
          </a:gsLst>
          <a:lin ang="6120000" scaled="1"/>
        </a:gradFill>
        <a:effectLst/>
      </p:bgPr>
    </p:bg>
    <p:spTree>
      <p:nvGrpSpPr>
        <p:cNvPr id="1" name=""/>
        <p:cNvGrpSpPr/>
        <p:nvPr/>
      </p:nvGrpSpPr>
      <p:grpSpPr>
        <a:xfrm>
          <a:off x="0" y="0"/>
          <a:ext cx="0" cy="0"/>
          <a:chOff x="0" y="0"/>
          <a:chExt cx="0" cy="0"/>
        </a:xfrm>
      </p:grpSpPr>
      <p:sp useBgFill="1">
        <p:nvSpPr>
          <p:cNvPr id="47"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Algaliz</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Algaliz</a:t>
            </a:r>
            <a:r>
              <a:rPr lang="fr-FR" dirty="0"/>
              <a:t> sont des créatures serpentines marines. Elles vivent au raz du sol dans les eaux peu profondes comme dans des lacs ou au bord de plage.</a:t>
            </a:r>
            <a:endParaRPr lang="en-US" dirty="0"/>
          </a:p>
        </p:txBody>
      </p:sp>
      <p:pic>
        <p:nvPicPr>
          <p:cNvPr id="5" name="Image 4">
            <a:extLst>
              <a:ext uri="{FF2B5EF4-FFF2-40B4-BE49-F238E27FC236}">
                <a16:creationId xmlns:a16="http://schemas.microsoft.com/office/drawing/2014/main" id="{51F4806F-5ABA-4C7E-AAD4-617B51E905E8}"/>
              </a:ext>
            </a:extLst>
          </p:cNvPr>
          <p:cNvPicPr>
            <a:picLocks noChangeAspect="1"/>
          </p:cNvPicPr>
          <p:nvPr/>
        </p:nvPicPr>
        <p:blipFill rotWithShape="1">
          <a:blip r:embed="rId2"/>
          <a:srcRect l="8433" r="17946" b="2"/>
          <a:stretch/>
        </p:blipFill>
        <p:spPr>
          <a:xfrm>
            <a:off x="8820603" y="10"/>
            <a:ext cx="3371397" cy="6857990"/>
          </a:xfrm>
          <a:prstGeom prst="rect">
            <a:avLst/>
          </a:prstGeom>
          <a:effectLst>
            <a:innerShdw blurRad="57150" dist="38100" dir="14460000">
              <a:prstClr val="black">
                <a:alpha val="70000"/>
              </a:prstClr>
            </a:innerShdw>
          </a:effectLst>
        </p:spPr>
      </p:pic>
      <p:grpSp>
        <p:nvGrpSpPr>
          <p:cNvPr id="49"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372220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6">
                <a:lumMod val="60000"/>
                <a:lumOff val="40000"/>
              </a:schemeClr>
            </a:gs>
            <a:gs pos="100000">
              <a:srgbClr val="002060"/>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Dariv</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Dariv</a:t>
            </a:r>
            <a:r>
              <a:rPr lang="fr-FR" dirty="0"/>
              <a:t> sont de gigantesques poissons. Ils peuvent provoquer des vagues énormes lorsqu’ils se débattent. Ils avalent les barques des pêcheurs qui s’éloignent trop des côtes.</a:t>
            </a:r>
            <a:endParaRPr lang="en-US" dirty="0"/>
          </a:p>
        </p:txBody>
      </p:sp>
      <p:pic>
        <p:nvPicPr>
          <p:cNvPr id="3" name="Image 2">
            <a:extLst>
              <a:ext uri="{FF2B5EF4-FFF2-40B4-BE49-F238E27FC236}">
                <a16:creationId xmlns:a16="http://schemas.microsoft.com/office/drawing/2014/main" id="{04027DBC-5E52-4293-8BF7-F0DC357251BE}"/>
              </a:ext>
            </a:extLst>
          </p:cNvPr>
          <p:cNvPicPr>
            <a:picLocks noChangeAspect="1"/>
          </p:cNvPicPr>
          <p:nvPr/>
        </p:nvPicPr>
        <p:blipFill rotWithShape="1">
          <a:blip r:embed="rId2"/>
          <a:srcRect r="11592" b="3"/>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1478522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6">
                <a:lumMod val="60000"/>
                <a:lumOff val="40000"/>
              </a:schemeClr>
            </a:gs>
            <a:gs pos="100000">
              <a:srgbClr val="002060"/>
            </a:gs>
          </a:gsLst>
          <a:lin ang="6120000" scaled="1"/>
        </a:gra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Glurm</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Glurm</a:t>
            </a:r>
            <a:r>
              <a:rPr lang="fr-FR" dirty="0"/>
              <a:t> sont des espèces de vers aquatiques géants qui peuvent atteindre les 4 mètres de long. Ils possèdent 5 bouches emplies de rangées de crocs aiguisés et un seul œil au sommet du crâne.</a:t>
            </a:r>
            <a:endParaRPr lang="en-US" dirty="0"/>
          </a:p>
        </p:txBody>
      </p:sp>
      <p:pic>
        <p:nvPicPr>
          <p:cNvPr id="5122" name="Picture 2">
            <a:extLst>
              <a:ext uri="{FF2B5EF4-FFF2-40B4-BE49-F238E27FC236}">
                <a16:creationId xmlns:a16="http://schemas.microsoft.com/office/drawing/2014/main" id="{4983371C-7188-416E-B15C-04CF76C4BD9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619" r="18147" b="3"/>
          <a:stretch/>
        </p:blipFill>
        <p:spPr bwMode="auto">
          <a:xfrm>
            <a:off x="8820603" y="10"/>
            <a:ext cx="3371397" cy="6857990"/>
          </a:xfrm>
          <a:prstGeom prst="rect">
            <a:avLst/>
          </a:prstGeom>
          <a:noFill/>
          <a:effectLst>
            <a:innerShdw blurRad="57150" dist="38100" dir="14460000">
              <a:prstClr val="black">
                <a:alpha val="70000"/>
              </a:prstClr>
            </a:innerShdw>
          </a:effectLst>
          <a:extLst>
            <a:ext uri="{909E8E84-426E-40DD-AFC4-6F175D3DCCD1}">
              <a14:hiddenFill xmlns:a14="http://schemas.microsoft.com/office/drawing/2010/main">
                <a:solidFill>
                  <a:srgbClr val="FFFFFF"/>
                </a:solidFill>
              </a14:hiddenFill>
            </a:ext>
          </a:extLst>
        </p:spPr>
      </p:pic>
      <p:grpSp>
        <p:nvGrpSpPr>
          <p:cNvPr id="137" name="Group 136">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38" name="Straight Connector 137">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9" name="Straight Connector 138">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0" name="Straight Connector 139">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1" name="Straight Connector 140">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2" name="Straight Connector 141">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6165788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useBgFill="1">
        <p:nvSpPr>
          <p:cNvPr id="17" name="Rectangle 16">
            <a:extLst>
              <a:ext uri="{FF2B5EF4-FFF2-40B4-BE49-F238E27FC236}">
                <a16:creationId xmlns:a16="http://schemas.microsoft.com/office/drawing/2014/main" id="{4609862E-48F9-45AC-8D44-67A0268A7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C97986E7-0E3C-4F64-886E-935DDCB83A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73033" y="1420238"/>
            <a:ext cx="4415786" cy="4751961"/>
            <a:chOff x="9206969" y="2963333"/>
            <a:chExt cx="2981858" cy="3208867"/>
          </a:xfrm>
        </p:grpSpPr>
        <p:cxnSp>
          <p:nvCxnSpPr>
            <p:cNvPr id="20" name="Straight Connector 19">
              <a:extLst>
                <a:ext uri="{FF2B5EF4-FFF2-40B4-BE49-F238E27FC236}">
                  <a16:creationId xmlns:a16="http://schemas.microsoft.com/office/drawing/2014/main" id="{B903D17F-F79E-40E5-9563-A1CFFCC06A2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CA5D5775-627F-4588-82B3-905EDF2313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7D7F2A20-5DE4-4BC0-91EA-5FFE33A4D3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3D536BA0-56C7-429C-B41E-B5724F0CD4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1F15726F-71BE-4007-B9B6-0A1AA0D520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sp>
        <p:nvSpPr>
          <p:cNvPr id="2" name="Titre 1">
            <a:extLst>
              <a:ext uri="{FF2B5EF4-FFF2-40B4-BE49-F238E27FC236}">
                <a16:creationId xmlns:a16="http://schemas.microsoft.com/office/drawing/2014/main" id="{C30FE739-AEA7-497F-8174-E386F7111550}"/>
              </a:ext>
            </a:extLst>
          </p:cNvPr>
          <p:cNvSpPr>
            <a:spLocks noGrp="1"/>
          </p:cNvSpPr>
          <p:nvPr>
            <p:ph type="title"/>
          </p:nvPr>
        </p:nvSpPr>
        <p:spPr>
          <a:xfrm>
            <a:off x="684211" y="685799"/>
            <a:ext cx="8420877" cy="2971801"/>
          </a:xfrm>
        </p:spPr>
        <p:txBody>
          <a:bodyPr vert="horz" lIns="91440" tIns="45720" rIns="91440" bIns="45720" rtlCol="0" anchor="b">
            <a:normAutofit/>
          </a:bodyPr>
          <a:lstStyle/>
          <a:p>
            <a:r>
              <a:rPr lang="en-US" sz="4800" dirty="0"/>
              <a:t>Les Créatures </a:t>
            </a:r>
            <a:r>
              <a:rPr lang="en-US" sz="4800" dirty="0" err="1"/>
              <a:t>Aviaires</a:t>
            </a:r>
            <a:endParaRPr lang="en-US" sz="4800" dirty="0"/>
          </a:p>
        </p:txBody>
      </p:sp>
    </p:spTree>
    <p:extLst>
      <p:ext uri="{BB962C8B-B14F-4D97-AF65-F5344CB8AC3E}">
        <p14:creationId xmlns:p14="http://schemas.microsoft.com/office/powerpoint/2010/main" val="18444345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4">
                <a:lumMod val="60000"/>
                <a:lumOff val="40000"/>
              </a:schemeClr>
            </a:gs>
            <a:gs pos="100000">
              <a:srgbClr val="00B050"/>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Drakes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Drakes sont des cousins des dragons. Bien plus petits, ils peuvent atteindre entre 7 et 12 mètres. Ils représentent le danger venu du ciel dans les esprits de tous car, contrairement aux dragons, les Drakes ne vivent pas cachés sur </a:t>
            </a:r>
            <a:r>
              <a:rPr lang="fr-FR" dirty="0" err="1"/>
              <a:t>Drakhyss</a:t>
            </a:r>
            <a:r>
              <a:rPr lang="fr-FR" dirty="0"/>
              <a:t>, ils vivent libres un peu partout.</a:t>
            </a:r>
            <a:endParaRPr lang="en-US" dirty="0"/>
          </a:p>
        </p:txBody>
      </p:sp>
      <p:pic>
        <p:nvPicPr>
          <p:cNvPr id="5" name="Image 4" descr="Une image contenant assis, table, eau, sac&#10;&#10;Description générée automatiquement">
            <a:extLst>
              <a:ext uri="{FF2B5EF4-FFF2-40B4-BE49-F238E27FC236}">
                <a16:creationId xmlns:a16="http://schemas.microsoft.com/office/drawing/2014/main" id="{4593BF0D-4A69-430A-A348-850BFFF8F593}"/>
              </a:ext>
            </a:extLst>
          </p:cNvPr>
          <p:cNvPicPr>
            <a:picLocks noChangeAspect="1"/>
          </p:cNvPicPr>
          <p:nvPr/>
        </p:nvPicPr>
        <p:blipFill rotWithShape="1">
          <a:blip r:embed="rId2">
            <a:extLst>
              <a:ext uri="{28A0092B-C50C-407E-A947-70E740481C1C}">
                <a14:useLocalDpi xmlns:a14="http://schemas.microsoft.com/office/drawing/2010/main" val="0"/>
              </a:ext>
            </a:extLst>
          </a:blip>
          <a:srcRect l="11313" r="15039"/>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721141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Ammut</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en-US" dirty="0"/>
              <a:t>Les Ammuts sont de gros Lézards quadrupèdes au cou parsemé de pointes souples. Ils font la taille de deux crocodiles réunis en un seul. Ils vivent dans les régions montagneuses telles que Gorge-Vent ou encore Marrihs et la Flonitie.</a:t>
            </a:r>
          </a:p>
        </p:txBody>
      </p:sp>
      <p:pic>
        <p:nvPicPr>
          <p:cNvPr id="4" name="Image 3" descr="Une image contenant animal, oiseau, chien, brun&#10;&#10;Description générée automatiquement">
            <a:extLst>
              <a:ext uri="{FF2B5EF4-FFF2-40B4-BE49-F238E27FC236}">
                <a16:creationId xmlns:a16="http://schemas.microsoft.com/office/drawing/2014/main" id="{2469FAE0-7128-4F8D-906B-13019A0B2972}"/>
              </a:ext>
            </a:extLst>
          </p:cNvPr>
          <p:cNvPicPr>
            <a:picLocks noChangeAspect="1"/>
          </p:cNvPicPr>
          <p:nvPr/>
        </p:nvPicPr>
        <p:blipFill rotWithShape="1">
          <a:blip r:embed="rId2">
            <a:extLst>
              <a:ext uri="{28A0092B-C50C-407E-A947-70E740481C1C}">
                <a14:useLocalDpi xmlns:a14="http://schemas.microsoft.com/office/drawing/2010/main" val="0"/>
              </a:ext>
            </a:extLst>
          </a:blip>
          <a:srcRect l="30503" r="32627"/>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3063556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4">
                <a:lumMod val="60000"/>
                <a:lumOff val="40000"/>
              </a:schemeClr>
            </a:gs>
            <a:gs pos="100000">
              <a:srgbClr val="00B050"/>
            </a:gs>
          </a:gsLst>
          <a:lin ang="6120000" scaled="1"/>
        </a:gradFill>
        <a:effectLst/>
      </p:bgPr>
    </p:bg>
    <p:spTree>
      <p:nvGrpSpPr>
        <p:cNvPr id="1" name=""/>
        <p:cNvGrpSpPr/>
        <p:nvPr/>
      </p:nvGrpSpPr>
      <p:grpSpPr>
        <a:xfrm>
          <a:off x="0" y="0"/>
          <a:ext cx="0" cy="0"/>
          <a:chOff x="0" y="0"/>
          <a:chExt cx="0" cy="0"/>
        </a:xfrm>
      </p:grpSpPr>
      <p:sp useBgFill="1">
        <p:nvSpPr>
          <p:cNvPr id="84" name="Rectangle 83">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Dragons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Dragons sont des lézards volants immenses. Ils peuvent atteindre les 200 mètres de haut facilement. Ils vivent regroupés dans le volcan de </a:t>
            </a:r>
            <a:r>
              <a:rPr lang="fr-FR" dirty="0" err="1"/>
              <a:t>Drakhyss</a:t>
            </a:r>
            <a:r>
              <a:rPr lang="fr-FR" dirty="0"/>
              <a:t>, sans jamais en sortir. A e jour, en comptant les légendes, le plus grand véritable dragon fut celui qui dévora l’ancien continent.</a:t>
            </a:r>
            <a:endParaRPr lang="en-US" dirty="0"/>
          </a:p>
        </p:txBody>
      </p:sp>
      <p:pic>
        <p:nvPicPr>
          <p:cNvPr id="6" name="Image 5" descr="Une image contenant extérieur, animal, eau, oiseau&#10;&#10;Description générée automatiquement">
            <a:extLst>
              <a:ext uri="{FF2B5EF4-FFF2-40B4-BE49-F238E27FC236}">
                <a16:creationId xmlns:a16="http://schemas.microsoft.com/office/drawing/2014/main" id="{7A6DBB51-DD43-43B5-9F2E-43F16D6CBF12}"/>
              </a:ext>
            </a:extLst>
          </p:cNvPr>
          <p:cNvPicPr>
            <a:picLocks noChangeAspect="1"/>
          </p:cNvPicPr>
          <p:nvPr/>
        </p:nvPicPr>
        <p:blipFill rotWithShape="1">
          <a:blip r:embed="rId2">
            <a:extLst>
              <a:ext uri="{28A0092B-C50C-407E-A947-70E740481C1C}">
                <a14:useLocalDpi xmlns:a14="http://schemas.microsoft.com/office/drawing/2010/main" val="0"/>
              </a:ext>
            </a:extLst>
          </a:blip>
          <a:srcRect l="13547" r="20907"/>
          <a:stretch/>
        </p:blipFill>
        <p:spPr>
          <a:xfrm>
            <a:off x="8820603" y="10"/>
            <a:ext cx="3371397" cy="6857990"/>
          </a:xfrm>
          <a:prstGeom prst="rect">
            <a:avLst/>
          </a:prstGeom>
          <a:effectLst>
            <a:innerShdw blurRad="57150" dist="38100" dir="14460000">
              <a:prstClr val="black">
                <a:alpha val="70000"/>
              </a:prstClr>
            </a:innerShdw>
          </a:effectLst>
        </p:spPr>
      </p:pic>
      <p:grpSp>
        <p:nvGrpSpPr>
          <p:cNvPr id="86" name="Group 85">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87" name="Straight Connector 86">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8" name="Straight Connector 87">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9" name="Straight Connector 88">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0" name="Straight Connector 89">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1" name="Straight Connector 90">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9853507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4">
                <a:lumMod val="60000"/>
                <a:lumOff val="40000"/>
              </a:schemeClr>
            </a:gs>
            <a:gs pos="100000">
              <a:srgbClr val="00B050"/>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Vouivres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Vouivres sont des cousines des Dragons et des Drakes. Plus fines et plus petites que les Drake, de peu. Elles ne crachent pas de flammes mais bien un venin aveuglant lorsqu’il est au contact des yeux. Elles servent de montures royales chez les </a:t>
            </a:r>
            <a:r>
              <a:rPr lang="fr-FR" dirty="0" err="1"/>
              <a:t>Umleth</a:t>
            </a:r>
            <a:r>
              <a:rPr lang="fr-FR" dirty="0"/>
              <a:t>.</a:t>
            </a:r>
            <a:endParaRPr lang="en-US" dirty="0"/>
          </a:p>
        </p:txBody>
      </p:sp>
      <p:pic>
        <p:nvPicPr>
          <p:cNvPr id="3" name="Image 2">
            <a:extLst>
              <a:ext uri="{FF2B5EF4-FFF2-40B4-BE49-F238E27FC236}">
                <a16:creationId xmlns:a16="http://schemas.microsoft.com/office/drawing/2014/main" id="{E4BDE927-7CF4-4577-8C42-BEE02D7365D3}"/>
              </a:ext>
            </a:extLst>
          </p:cNvPr>
          <p:cNvPicPr>
            <a:picLocks noChangeAspect="1"/>
          </p:cNvPicPr>
          <p:nvPr/>
        </p:nvPicPr>
        <p:blipFill rotWithShape="1">
          <a:blip r:embed="rId2"/>
          <a:srcRect l="11505" r="805" b="1"/>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8047927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4">
                <a:lumMod val="60000"/>
                <a:lumOff val="40000"/>
              </a:schemeClr>
            </a:gs>
            <a:gs pos="100000">
              <a:srgbClr val="00B050"/>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Kipin</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Kipin</a:t>
            </a:r>
            <a:r>
              <a:rPr lang="fr-FR" dirty="0"/>
              <a:t> sont d’énormes chouettes aux ailes de chauve-souris et possédant des ramures sur la tête. Ils vivent principalement en </a:t>
            </a:r>
            <a:r>
              <a:rPr lang="fr-FR" dirty="0" err="1"/>
              <a:t>Kiirdraal</a:t>
            </a:r>
            <a:r>
              <a:rPr lang="fr-FR" dirty="0"/>
              <a:t> et en </a:t>
            </a:r>
            <a:r>
              <a:rPr lang="fr-FR" dirty="0" err="1"/>
              <a:t>Kaalmern</a:t>
            </a:r>
            <a:r>
              <a:rPr lang="fr-FR" dirty="0"/>
              <a:t>.</a:t>
            </a:r>
            <a:endParaRPr lang="en-US" dirty="0"/>
          </a:p>
        </p:txBody>
      </p:sp>
      <p:pic>
        <p:nvPicPr>
          <p:cNvPr id="4" name="Image 3">
            <a:extLst>
              <a:ext uri="{FF2B5EF4-FFF2-40B4-BE49-F238E27FC236}">
                <a16:creationId xmlns:a16="http://schemas.microsoft.com/office/drawing/2014/main" id="{53D4EBF8-7BF6-4007-9391-949B10BBB499}"/>
              </a:ext>
            </a:extLst>
          </p:cNvPr>
          <p:cNvPicPr>
            <a:picLocks noChangeAspect="1"/>
          </p:cNvPicPr>
          <p:nvPr/>
        </p:nvPicPr>
        <p:blipFill rotWithShape="1">
          <a:blip r:embed="rId2"/>
          <a:srcRect l="5842" r="9305" b="3"/>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8191929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4">
                <a:lumMod val="60000"/>
                <a:lumOff val="40000"/>
              </a:schemeClr>
            </a:gs>
            <a:gs pos="100000">
              <a:srgbClr val="00B050"/>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Agavouivre</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Agavouivres</a:t>
            </a:r>
            <a:r>
              <a:rPr lang="fr-FR" dirty="0"/>
              <a:t> sont des modèles réduits des vouivres atteignant les 1 mètre tout au plus. Ils utilisent leur queue épineuse pour lacérer leurs proies qui sont principalement des biches ou des sangliers. Parfois, ils peuvent attaquer des êtres comme des Vaaleth ou bien des Nordiques.</a:t>
            </a:r>
            <a:endParaRPr lang="en-US" dirty="0"/>
          </a:p>
        </p:txBody>
      </p:sp>
      <p:pic>
        <p:nvPicPr>
          <p:cNvPr id="3" name="Image 2">
            <a:extLst>
              <a:ext uri="{FF2B5EF4-FFF2-40B4-BE49-F238E27FC236}">
                <a16:creationId xmlns:a16="http://schemas.microsoft.com/office/drawing/2014/main" id="{125FC174-5E17-4647-8211-A94F3DACE08B}"/>
              </a:ext>
            </a:extLst>
          </p:cNvPr>
          <p:cNvPicPr>
            <a:picLocks noChangeAspect="1"/>
          </p:cNvPicPr>
          <p:nvPr/>
        </p:nvPicPr>
        <p:blipFill rotWithShape="1">
          <a:blip r:embed="rId2"/>
          <a:srcRect l="603" r="8780"/>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453909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4">
                <a:lumMod val="60000"/>
                <a:lumOff val="40000"/>
              </a:schemeClr>
            </a:gs>
            <a:gs pos="100000">
              <a:srgbClr val="00B050"/>
            </a:gs>
          </a:gsLst>
          <a:lin ang="6120000" scaled="1"/>
        </a:gradFill>
        <a:effectLst/>
      </p:bgPr>
    </p:bg>
    <p:spTree>
      <p:nvGrpSpPr>
        <p:cNvPr id="1" name=""/>
        <p:cNvGrpSpPr/>
        <p:nvPr/>
      </p:nvGrpSpPr>
      <p:grpSpPr>
        <a:xfrm>
          <a:off x="0" y="0"/>
          <a:ext cx="0" cy="0"/>
          <a:chOff x="0" y="0"/>
          <a:chExt cx="0" cy="0"/>
        </a:xfrm>
      </p:grpSpPr>
      <p:sp useBgFill="1">
        <p:nvSpPr>
          <p:cNvPr id="87" name="Rectangle 86">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Alpyr</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Alpyr</a:t>
            </a:r>
            <a:r>
              <a:rPr lang="fr-FR" dirty="0"/>
              <a:t> sont des aigles colorés par du violet, du pourpre, du mauve et du bleu nuit. Ils sont courant sur l’île de </a:t>
            </a:r>
            <a:r>
              <a:rPr lang="fr-FR" dirty="0" err="1"/>
              <a:t>Lynaf</a:t>
            </a:r>
            <a:r>
              <a:rPr lang="fr-FR" dirty="0"/>
              <a:t>.</a:t>
            </a:r>
            <a:endParaRPr lang="en-US" dirty="0"/>
          </a:p>
        </p:txBody>
      </p:sp>
      <p:pic>
        <p:nvPicPr>
          <p:cNvPr id="5" name="Image 4">
            <a:extLst>
              <a:ext uri="{FF2B5EF4-FFF2-40B4-BE49-F238E27FC236}">
                <a16:creationId xmlns:a16="http://schemas.microsoft.com/office/drawing/2014/main" id="{832E37D8-49A6-43A8-A960-247B0C74E0F3}"/>
              </a:ext>
            </a:extLst>
          </p:cNvPr>
          <p:cNvPicPr>
            <a:picLocks noChangeAspect="1"/>
          </p:cNvPicPr>
          <p:nvPr/>
        </p:nvPicPr>
        <p:blipFill rotWithShape="1">
          <a:blip r:embed="rId2"/>
          <a:srcRect l="1680" r="2" b="2"/>
          <a:stretch/>
        </p:blipFill>
        <p:spPr>
          <a:xfrm>
            <a:off x="8820603" y="10"/>
            <a:ext cx="3371397" cy="6857990"/>
          </a:xfrm>
          <a:prstGeom prst="rect">
            <a:avLst/>
          </a:prstGeom>
          <a:effectLst>
            <a:innerShdw blurRad="57150" dist="38100" dir="14460000">
              <a:prstClr val="black">
                <a:alpha val="70000"/>
              </a:prstClr>
            </a:innerShdw>
          </a:effectLst>
        </p:spPr>
      </p:pic>
      <p:grpSp>
        <p:nvGrpSpPr>
          <p:cNvPr id="89" name="Group 88">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90" name="Straight Connector 89">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1" name="Straight Connector 90">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2" name="Straight Connector 91">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3" name="Straight Connector 92">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4" name="Straight Connector 93">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1420950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4">
                <a:lumMod val="60000"/>
                <a:lumOff val="40000"/>
              </a:schemeClr>
            </a:gs>
            <a:gs pos="100000">
              <a:srgbClr val="00B050"/>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Telavian</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Telavian</a:t>
            </a:r>
            <a:r>
              <a:rPr lang="fr-FR" dirty="0"/>
              <a:t> sont des cerfs ailés. Ils sont très rares et n’ont pas de régions de vie particulières connues.</a:t>
            </a:r>
            <a:endParaRPr lang="en-US" dirty="0"/>
          </a:p>
        </p:txBody>
      </p:sp>
      <p:pic>
        <p:nvPicPr>
          <p:cNvPr id="3" name="Image 2">
            <a:extLst>
              <a:ext uri="{FF2B5EF4-FFF2-40B4-BE49-F238E27FC236}">
                <a16:creationId xmlns:a16="http://schemas.microsoft.com/office/drawing/2014/main" id="{3F55F391-F7B0-44FA-8A97-6CA1ED68A94C}"/>
              </a:ext>
            </a:extLst>
          </p:cNvPr>
          <p:cNvPicPr>
            <a:picLocks noChangeAspect="1"/>
          </p:cNvPicPr>
          <p:nvPr/>
        </p:nvPicPr>
        <p:blipFill rotWithShape="1">
          <a:blip r:embed="rId2"/>
          <a:srcRect l="10275" r="2709"/>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6547937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4">
                <a:lumMod val="60000"/>
                <a:lumOff val="40000"/>
              </a:schemeClr>
            </a:gs>
            <a:gs pos="100000">
              <a:srgbClr val="00B050"/>
            </a:gs>
          </a:gsLst>
          <a:lin ang="6120000" scaled="1"/>
        </a:gra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Chauves-Souris Nécrotiques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Chauves-Souris Nécrotiques sont d’énormes chauves-souris mortes-vivantes qui vivent auprès des nécromanciens et des vampires.</a:t>
            </a:r>
            <a:endParaRPr lang="en-US" dirty="0"/>
          </a:p>
        </p:txBody>
      </p:sp>
      <p:pic>
        <p:nvPicPr>
          <p:cNvPr id="4" name="Image 3">
            <a:extLst>
              <a:ext uri="{FF2B5EF4-FFF2-40B4-BE49-F238E27FC236}">
                <a16:creationId xmlns:a16="http://schemas.microsoft.com/office/drawing/2014/main" id="{DA6D5779-BD39-4939-8CD6-86EEFCA40504}"/>
              </a:ext>
            </a:extLst>
          </p:cNvPr>
          <p:cNvPicPr>
            <a:picLocks noChangeAspect="1"/>
          </p:cNvPicPr>
          <p:nvPr/>
        </p:nvPicPr>
        <p:blipFill rotWithShape="1">
          <a:blip r:embed="rId2"/>
          <a:srcRect l="18602" r="4181" b="2"/>
          <a:stretch/>
        </p:blipFill>
        <p:spPr>
          <a:xfrm>
            <a:off x="8820603" y="10"/>
            <a:ext cx="3371397" cy="6857990"/>
          </a:xfrm>
          <a:prstGeom prst="rect">
            <a:avLst/>
          </a:prstGeom>
          <a:effectLst>
            <a:innerShdw blurRad="57150" dist="38100" dir="14460000">
              <a:prstClr val="black">
                <a:alpha val="70000"/>
              </a:prstClr>
            </a:innerShdw>
          </a:effectLst>
        </p:spPr>
      </p:pic>
      <p:grpSp>
        <p:nvGrpSpPr>
          <p:cNvPr id="62" name="Group 61">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63" name="Straight Connector 62">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6288895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accent4">
                <a:lumMod val="60000"/>
                <a:lumOff val="40000"/>
              </a:schemeClr>
            </a:gs>
            <a:gs pos="100000">
              <a:srgbClr val="00B050"/>
            </a:gs>
          </a:gsLst>
          <a:lin ang="6120000" scaled="1"/>
        </a:gra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Libelhydre</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Libelhydre</a:t>
            </a:r>
            <a:r>
              <a:rPr lang="fr-FR" dirty="0"/>
              <a:t> sont des insectes volants initialement à trois têtes reptiliennes qui repoussent en double lorsqu’on en coupe une. Leur queue est terminée par un dard empoisonné hallucinogène.</a:t>
            </a:r>
            <a:endParaRPr lang="en-US" dirty="0"/>
          </a:p>
        </p:txBody>
      </p:sp>
      <p:pic>
        <p:nvPicPr>
          <p:cNvPr id="4098" name="Picture 2">
            <a:extLst>
              <a:ext uri="{FF2B5EF4-FFF2-40B4-BE49-F238E27FC236}">
                <a16:creationId xmlns:a16="http://schemas.microsoft.com/office/drawing/2014/main" id="{AB3F82E0-04EC-4B62-AF4C-50DCDEA9275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8599" b="3"/>
          <a:stretch/>
        </p:blipFill>
        <p:spPr bwMode="auto">
          <a:xfrm>
            <a:off x="8820603" y="10"/>
            <a:ext cx="3371397" cy="6857990"/>
          </a:xfrm>
          <a:prstGeom prst="rect">
            <a:avLst/>
          </a:prstGeom>
          <a:noFill/>
          <a:effectLst>
            <a:innerShdw blurRad="57150" dist="38100" dir="14460000">
              <a:prstClr val="black">
                <a:alpha val="70000"/>
              </a:prstClr>
            </a:innerShdw>
          </a:effectLst>
          <a:extLst>
            <a:ext uri="{909E8E84-426E-40DD-AFC4-6F175D3DCCD1}">
              <a14:hiddenFill xmlns:a14="http://schemas.microsoft.com/office/drawing/2010/main">
                <a:solidFill>
                  <a:srgbClr val="FFFFFF"/>
                </a:solidFill>
              </a14:hiddenFill>
            </a:ext>
          </a:extLst>
        </p:spPr>
      </p:pic>
      <p:grpSp>
        <p:nvGrpSpPr>
          <p:cNvPr id="137" name="Group 136">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38" name="Straight Connector 137">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9" name="Straight Connector 138">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0" name="Straight Connector 139">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1" name="Straight Connector 140">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2" name="Straight Connector 141">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921034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Loups Osseux</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Loups Osseux sont des créatures à la taille et l’apparence semblable à celle des loups mais leur tête est faite d’un crâne apparent. Leurs yeux ambrés luisent dans le noir. </a:t>
            </a:r>
            <a:endParaRPr lang="en-US" dirty="0"/>
          </a:p>
        </p:txBody>
      </p:sp>
      <p:pic>
        <p:nvPicPr>
          <p:cNvPr id="5" name="Image 4" descr="Une image contenant regardant, chat, noir, blanc&#10;&#10;Description générée automatiquement">
            <a:extLst>
              <a:ext uri="{FF2B5EF4-FFF2-40B4-BE49-F238E27FC236}">
                <a16:creationId xmlns:a16="http://schemas.microsoft.com/office/drawing/2014/main" id="{53F7CB0D-292F-4D6B-B2B5-D25B1CAB23B8}"/>
              </a:ext>
            </a:extLst>
          </p:cNvPr>
          <p:cNvPicPr>
            <a:picLocks noChangeAspect="1"/>
          </p:cNvPicPr>
          <p:nvPr/>
        </p:nvPicPr>
        <p:blipFill rotWithShape="1">
          <a:blip r:embed="rId2">
            <a:extLst>
              <a:ext uri="{28A0092B-C50C-407E-A947-70E740481C1C}">
                <a14:useLocalDpi xmlns:a14="http://schemas.microsoft.com/office/drawing/2010/main" val="0"/>
              </a:ext>
            </a:extLst>
          </a:blip>
          <a:srcRect l="24787" r="11575"/>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3983174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Araignées Géantes</a:t>
            </a:r>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Araignées Géantes sont des araignées pouvant atteindre les 3 mètres de haut. Elles possèdent un dard au poison mortel. Ces créatures alimentent la peur parmi n’importe quel habitant de n’importe quelle région.</a:t>
            </a:r>
            <a:endParaRPr lang="en-US" dirty="0"/>
          </a:p>
        </p:txBody>
      </p:sp>
      <p:pic>
        <p:nvPicPr>
          <p:cNvPr id="4" name="Image 3" descr="Une image contenant animal, herbe, girafe, champ&#10;&#10;Description générée automatiquement">
            <a:extLst>
              <a:ext uri="{FF2B5EF4-FFF2-40B4-BE49-F238E27FC236}">
                <a16:creationId xmlns:a16="http://schemas.microsoft.com/office/drawing/2014/main" id="{1554450C-E7B7-4D09-8EC9-8FFB93E2E226}"/>
              </a:ext>
            </a:extLst>
          </p:cNvPr>
          <p:cNvPicPr>
            <a:picLocks noChangeAspect="1"/>
          </p:cNvPicPr>
          <p:nvPr/>
        </p:nvPicPr>
        <p:blipFill rotWithShape="1">
          <a:blip r:embed="rId2">
            <a:extLst>
              <a:ext uri="{28A0092B-C50C-407E-A947-70E740481C1C}">
                <a14:useLocalDpi xmlns:a14="http://schemas.microsoft.com/office/drawing/2010/main" val="0"/>
              </a:ext>
            </a:extLst>
          </a:blip>
          <a:srcRect l="34871" r="26415" b="-2"/>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102803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Kelrok</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Kelrok</a:t>
            </a:r>
            <a:r>
              <a:rPr lang="fr-FR" dirty="0"/>
              <a:t> sont d’énormes mammifères ressemblants à des rhinocéros mélangés à des Triceratops. Ils peuvent atteindre une taille d’éléphant. On s’en sert de moyen de transport militaire en Soleil-Levant.</a:t>
            </a:r>
            <a:endParaRPr lang="en-US" dirty="0"/>
          </a:p>
        </p:txBody>
      </p:sp>
      <p:pic>
        <p:nvPicPr>
          <p:cNvPr id="5" name="Image 4" descr="Une image contenant noir, brun, rouge, chien&#10;&#10;Description générée automatiquement">
            <a:extLst>
              <a:ext uri="{FF2B5EF4-FFF2-40B4-BE49-F238E27FC236}">
                <a16:creationId xmlns:a16="http://schemas.microsoft.com/office/drawing/2014/main" id="{FAD9CCB2-FC51-40C8-9D78-22FDCA8DF72A}"/>
              </a:ext>
            </a:extLst>
          </p:cNvPr>
          <p:cNvPicPr>
            <a:picLocks noChangeAspect="1"/>
          </p:cNvPicPr>
          <p:nvPr/>
        </p:nvPicPr>
        <p:blipFill rotWithShape="1">
          <a:blip r:embed="rId2">
            <a:extLst>
              <a:ext uri="{28A0092B-C50C-407E-A947-70E740481C1C}">
                <a14:useLocalDpi xmlns:a14="http://schemas.microsoft.com/office/drawing/2010/main" val="0"/>
              </a:ext>
            </a:extLst>
          </a:blip>
          <a:srcRect l="20683" r="23294"/>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776093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Guesh</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Guesh</a:t>
            </a:r>
            <a:r>
              <a:rPr lang="fr-FR" dirty="0"/>
              <a:t> sont de petits êtres vivants sur </a:t>
            </a:r>
            <a:r>
              <a:rPr lang="fr-FR" dirty="0" err="1"/>
              <a:t>Drakhyss</a:t>
            </a:r>
            <a:r>
              <a:rPr lang="fr-FR" dirty="0"/>
              <a:t>. Leurs yeux sont constitués de magma en fusion, on raconte qu’ils se nourrissent des cendres et des pierres volcaniques.</a:t>
            </a:r>
            <a:endParaRPr lang="en-US" dirty="0"/>
          </a:p>
        </p:txBody>
      </p:sp>
      <p:pic>
        <p:nvPicPr>
          <p:cNvPr id="4" name="Image 3" descr="Une image contenant animal&#10;&#10;Description générée automatiquement">
            <a:extLst>
              <a:ext uri="{FF2B5EF4-FFF2-40B4-BE49-F238E27FC236}">
                <a16:creationId xmlns:a16="http://schemas.microsoft.com/office/drawing/2014/main" id="{1D0FB634-D0AB-45E4-8699-EAADB80DDB30}"/>
              </a:ext>
            </a:extLst>
          </p:cNvPr>
          <p:cNvPicPr>
            <a:picLocks noChangeAspect="1"/>
          </p:cNvPicPr>
          <p:nvPr/>
        </p:nvPicPr>
        <p:blipFill rotWithShape="1">
          <a:blip r:embed="rId2">
            <a:extLst>
              <a:ext uri="{28A0092B-C50C-407E-A947-70E740481C1C}">
                <a14:useLocalDpi xmlns:a14="http://schemas.microsoft.com/office/drawing/2010/main" val="0"/>
              </a:ext>
            </a:extLst>
          </a:blip>
          <a:srcRect l="19093" r="15360"/>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8561621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F2750351-A7C7-458E-BC2A-1B6C0D64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1AA10D8-8DF3-49BD-A524-D613F63BCB05}"/>
              </a:ext>
            </a:extLst>
          </p:cNvPr>
          <p:cNvSpPr>
            <a:spLocks noGrp="1"/>
          </p:cNvSpPr>
          <p:nvPr>
            <p:ph type="title"/>
          </p:nvPr>
        </p:nvSpPr>
        <p:spPr>
          <a:xfrm>
            <a:off x="684212" y="4487332"/>
            <a:ext cx="7543800" cy="1507067"/>
          </a:xfrm>
        </p:spPr>
        <p:txBody>
          <a:bodyPr>
            <a:normAutofit/>
          </a:bodyPr>
          <a:lstStyle/>
          <a:p>
            <a:r>
              <a:rPr lang="fr-FR" dirty="0"/>
              <a:t>Les </a:t>
            </a:r>
            <a:r>
              <a:rPr lang="fr-FR" dirty="0" err="1"/>
              <a:t>Alltalup</a:t>
            </a:r>
            <a:endParaRPr lang="fr-FR" dirty="0"/>
          </a:p>
        </p:txBody>
      </p:sp>
      <p:sp>
        <p:nvSpPr>
          <p:cNvPr id="43" name="Content Placeholder 27">
            <a:extLst>
              <a:ext uri="{FF2B5EF4-FFF2-40B4-BE49-F238E27FC236}">
                <a16:creationId xmlns:a16="http://schemas.microsoft.com/office/drawing/2014/main" id="{2CFEE37B-2FCD-4555-BA8E-46C291AA0A7F}"/>
              </a:ext>
            </a:extLst>
          </p:cNvPr>
          <p:cNvSpPr>
            <a:spLocks noGrp="1"/>
          </p:cNvSpPr>
          <p:nvPr>
            <p:ph idx="1"/>
          </p:nvPr>
        </p:nvSpPr>
        <p:spPr>
          <a:xfrm>
            <a:off x="684211" y="685800"/>
            <a:ext cx="7493137" cy="3615267"/>
          </a:xfrm>
        </p:spPr>
        <p:txBody>
          <a:bodyPr>
            <a:normAutofit/>
          </a:bodyPr>
          <a:lstStyle/>
          <a:p>
            <a:r>
              <a:rPr lang="fr-FR" dirty="0"/>
              <a:t>Les </a:t>
            </a:r>
            <a:r>
              <a:rPr lang="fr-FR" dirty="0" err="1"/>
              <a:t>Alltalup</a:t>
            </a:r>
            <a:r>
              <a:rPr lang="fr-FR" dirty="0"/>
              <a:t> sont des espèces de Kangourous mélangés à des rongeurs. Ils sont réputés pour leur vitesse de pointe très élevées, certaines personnes organisent des courses d’</a:t>
            </a:r>
            <a:r>
              <a:rPr lang="fr-FR" dirty="0" err="1"/>
              <a:t>Alltalup</a:t>
            </a:r>
            <a:r>
              <a:rPr lang="fr-FR" dirty="0"/>
              <a:t>.</a:t>
            </a:r>
            <a:endParaRPr lang="en-US" dirty="0"/>
          </a:p>
        </p:txBody>
      </p:sp>
      <p:pic>
        <p:nvPicPr>
          <p:cNvPr id="5" name="Image 4" descr="Une image contenant mammifère, animal, chien&#10;&#10;Description générée automatiquement">
            <a:extLst>
              <a:ext uri="{FF2B5EF4-FFF2-40B4-BE49-F238E27FC236}">
                <a16:creationId xmlns:a16="http://schemas.microsoft.com/office/drawing/2014/main" id="{B4691BE0-17E6-4C9C-9200-89ED372518F5}"/>
              </a:ext>
            </a:extLst>
          </p:cNvPr>
          <p:cNvPicPr>
            <a:picLocks noChangeAspect="1"/>
          </p:cNvPicPr>
          <p:nvPr/>
        </p:nvPicPr>
        <p:blipFill rotWithShape="1">
          <a:blip r:embed="rId2">
            <a:extLst>
              <a:ext uri="{28A0092B-C50C-407E-A947-70E740481C1C}">
                <a14:useLocalDpi xmlns:a14="http://schemas.microsoft.com/office/drawing/2010/main" val="0"/>
              </a:ext>
            </a:extLst>
          </a:blip>
          <a:srcRect l="10595" r="24932"/>
          <a:stretch/>
        </p:blipFill>
        <p:spPr>
          <a:xfrm>
            <a:off x="8820603" y="10"/>
            <a:ext cx="3371397" cy="6857990"/>
          </a:xfrm>
          <a:prstGeom prst="rect">
            <a:avLst/>
          </a:prstGeom>
          <a:effectLst>
            <a:innerShdw blurRad="57150" dist="38100" dir="14460000">
              <a:prstClr val="black">
                <a:alpha val="70000"/>
              </a:prstClr>
            </a:innerShdw>
          </a:effectLst>
        </p:spPr>
      </p:pic>
      <p:grpSp>
        <p:nvGrpSpPr>
          <p:cNvPr id="50" name="Group 49">
            <a:extLst>
              <a:ext uri="{FF2B5EF4-FFF2-40B4-BE49-F238E27FC236}">
                <a16:creationId xmlns:a16="http://schemas.microsoft.com/office/drawing/2014/main" id="{23F5E112-07EE-4721-8D37-E7F5F258D2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51" name="Straight Connector 50">
              <a:extLst>
                <a:ext uri="{FF2B5EF4-FFF2-40B4-BE49-F238E27FC236}">
                  <a16:creationId xmlns:a16="http://schemas.microsoft.com/office/drawing/2014/main" id="{C867C2F2-8E07-48C2-82BD-25987427E9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615640AA-D525-43F1-962C-EDAA85C646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FC17A5FA-C52F-4BD3-AB73-873E39E638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6399AD12-8025-4716-B620-2E1D02180F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5" name="Straight Connector 54">
              <a:extLst>
                <a:ext uri="{FF2B5EF4-FFF2-40B4-BE49-F238E27FC236}">
                  <a16:creationId xmlns:a16="http://schemas.microsoft.com/office/drawing/2014/main" id="{B961E8F9-EB10-4798-A955-CB8F1A1EAA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028245390"/>
      </p:ext>
    </p:extLst>
  </p:cSld>
  <p:clrMapOvr>
    <a:masterClrMapping/>
  </p:clrMapOvr>
</p:sld>
</file>

<file path=ppt/theme/theme1.xml><?xml version="1.0" encoding="utf-8"?>
<a:theme xmlns:a="http://schemas.openxmlformats.org/drawingml/2006/main" name="BrushVTI">
  <a:themeElements>
    <a:clrScheme name="AnalogousFromDarkSeedLeftStep">
      <a:dk1>
        <a:srgbClr val="000000"/>
      </a:dk1>
      <a:lt1>
        <a:srgbClr val="FFFFFF"/>
      </a:lt1>
      <a:dk2>
        <a:srgbClr val="412724"/>
      </a:dk2>
      <a:lt2>
        <a:srgbClr val="E3E2E8"/>
      </a:lt2>
      <a:accent1>
        <a:srgbClr val="9AA81E"/>
      </a:accent1>
      <a:accent2>
        <a:srgbClr val="D09517"/>
      </a:accent2>
      <a:accent3>
        <a:srgbClr val="E75C29"/>
      </a:accent3>
      <a:accent4>
        <a:srgbClr val="D51734"/>
      </a:accent4>
      <a:accent5>
        <a:srgbClr val="E72995"/>
      </a:accent5>
      <a:accent6>
        <a:srgbClr val="D517D2"/>
      </a:accent6>
      <a:hlink>
        <a:srgbClr val="C44E7D"/>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ppt/theme/theme2.xml><?xml version="1.0" encoding="utf-8"?>
<a:theme xmlns:a="http://schemas.openxmlformats.org/drawingml/2006/main" name="Secteur">
  <a:themeElements>
    <a:clrScheme name="Secteur">
      <a:dk1>
        <a:sysClr val="windowText" lastClr="000000"/>
      </a:dk1>
      <a:lt1>
        <a:sysClr val="window" lastClr="FFFFFF"/>
      </a:lt1>
      <a:dk2>
        <a:srgbClr val="AD2E03"/>
      </a:dk2>
      <a:lt2>
        <a:srgbClr val="D75626"/>
      </a:lt2>
      <a:accent1>
        <a:srgbClr val="760603"/>
      </a:accent1>
      <a:accent2>
        <a:srgbClr val="FA9C1F"/>
      </a:accent2>
      <a:accent3>
        <a:srgbClr val="D9BB55"/>
      </a:accent3>
      <a:accent4>
        <a:srgbClr val="829551"/>
      </a:accent4>
      <a:accent5>
        <a:srgbClr val="58A28B"/>
      </a:accent5>
      <a:accent6>
        <a:srgbClr val="426480"/>
      </a:accent6>
      <a:hlink>
        <a:srgbClr val="460402"/>
      </a:hlink>
      <a:folHlink>
        <a:srgbClr val="991111"/>
      </a:folHlink>
    </a:clrScheme>
    <a:fontScheme name="Secteur">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ecteur">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42000"/>
                <a:satMod val="200000"/>
                <a:lumMod val="118000"/>
              </a:schemeClr>
            </a:gs>
            <a:gs pos="100000">
              <a:schemeClr val="phClr">
                <a:shade val="94000"/>
                <a:hueMod val="22000"/>
                <a:satMod val="220000"/>
                <a:lumMod val="6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903AAAE-3EA5-424A-B142-CC51DC1F897D}"/>
    </a:ext>
  </a:extLst>
</a:theme>
</file>

<file path=docProps/app.xml><?xml version="1.0" encoding="utf-8"?>
<Properties xmlns="http://schemas.openxmlformats.org/officeDocument/2006/extended-properties" xmlns:vt="http://schemas.openxmlformats.org/officeDocument/2006/docPropsVTypes">
  <TotalTime>30</TotalTime>
  <Words>1699</Words>
  <Application>Microsoft Office PowerPoint</Application>
  <PresentationFormat>Grand écran</PresentationFormat>
  <Paragraphs>93</Paragraphs>
  <Slides>47</Slides>
  <Notes>0</Notes>
  <HiddenSlides>0</HiddenSlides>
  <MMClips>0</MMClips>
  <ScaleCrop>false</ScaleCrop>
  <HeadingPairs>
    <vt:vector size="6" baseType="variant">
      <vt:variant>
        <vt:lpstr>Polices utilisées</vt:lpstr>
      </vt:variant>
      <vt:variant>
        <vt:i4>4</vt:i4>
      </vt:variant>
      <vt:variant>
        <vt:lpstr>Thème</vt:lpstr>
      </vt:variant>
      <vt:variant>
        <vt:i4>2</vt:i4>
      </vt:variant>
      <vt:variant>
        <vt:lpstr>Titres des diapositives</vt:lpstr>
      </vt:variant>
      <vt:variant>
        <vt:i4>47</vt:i4>
      </vt:variant>
    </vt:vector>
  </HeadingPairs>
  <TitlesOfParts>
    <vt:vector size="53" baseType="lpstr">
      <vt:lpstr>Arial</vt:lpstr>
      <vt:lpstr>Century Gothic</vt:lpstr>
      <vt:lpstr>Elephant</vt:lpstr>
      <vt:lpstr>Wingdings 3</vt:lpstr>
      <vt:lpstr>BrushVTI</vt:lpstr>
      <vt:lpstr>Secteur</vt:lpstr>
      <vt:lpstr>Le Bestiaire</vt:lpstr>
      <vt:lpstr>Les Créatures Terrestres</vt:lpstr>
      <vt:lpstr>Nilgrids</vt:lpstr>
      <vt:lpstr>Ammut</vt:lpstr>
      <vt:lpstr>Les Loups Osseux</vt:lpstr>
      <vt:lpstr>Les Araignées Géantes</vt:lpstr>
      <vt:lpstr>Les Kelrok</vt:lpstr>
      <vt:lpstr>Les Guesh</vt:lpstr>
      <vt:lpstr>Les Alltalup</vt:lpstr>
      <vt:lpstr>Les Barmol</vt:lpstr>
      <vt:lpstr>Les Aquilar</vt:lpstr>
      <vt:lpstr>Les Scorpions Azurés</vt:lpstr>
      <vt:lpstr>Les Félirur</vt:lpstr>
      <vt:lpstr>Les Loups Géants</vt:lpstr>
      <vt:lpstr>Les Mormor</vt:lpstr>
      <vt:lpstr>Les Tigres de l’Ombre</vt:lpstr>
      <vt:lpstr>Les  Ormal</vt:lpstr>
      <vt:lpstr>Les  Affligés</vt:lpstr>
      <vt:lpstr>Les  Pinceurs</vt:lpstr>
      <vt:lpstr>Les  Delvos</vt:lpstr>
      <vt:lpstr>Les  Boucs Kaz</vt:lpstr>
      <vt:lpstr>Les  Ours Crépusculaires</vt:lpstr>
      <vt:lpstr>Les  Guivres</vt:lpstr>
      <vt:lpstr>Les  Aurokh</vt:lpstr>
      <vt:lpstr>Les  Triptrux</vt:lpstr>
      <vt:lpstr>Les  Goliath</vt:lpstr>
      <vt:lpstr>Les  Tigres Chaotiques</vt:lpstr>
      <vt:lpstr>Les  Gélynx</vt:lpstr>
      <vt:lpstr>Les  Chiens de la Pestilence</vt:lpstr>
      <vt:lpstr>Les  Xalans</vt:lpstr>
      <vt:lpstr>Les  Horreurs</vt:lpstr>
      <vt:lpstr>Les  Hurleurs du Désert</vt:lpstr>
      <vt:lpstr>Les  Chupacabra</vt:lpstr>
      <vt:lpstr>Les Créatures Aquatiques</vt:lpstr>
      <vt:lpstr>Les  Algaliz</vt:lpstr>
      <vt:lpstr>Les  Dariv</vt:lpstr>
      <vt:lpstr>Les  Glurm</vt:lpstr>
      <vt:lpstr>Les Créatures Aviaires</vt:lpstr>
      <vt:lpstr>Les Drakes</vt:lpstr>
      <vt:lpstr>Les Dragons</vt:lpstr>
      <vt:lpstr>Les Vouivres</vt:lpstr>
      <vt:lpstr>Les Kipin</vt:lpstr>
      <vt:lpstr>Les Agavouivre</vt:lpstr>
      <vt:lpstr>Les Alpyr</vt:lpstr>
      <vt:lpstr>Les Telavian</vt:lpstr>
      <vt:lpstr>Les Chauves-Souris Nécrotiques</vt:lpstr>
      <vt:lpstr>Les Libelhydre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 Bestiaire</dc:title>
  <dc:creator>Blackphoenix</dc:creator>
  <cp:lastModifiedBy>Blackphoenix</cp:lastModifiedBy>
  <cp:revision>3</cp:revision>
  <dcterms:created xsi:type="dcterms:W3CDTF">2020-06-06T12:20:15Z</dcterms:created>
  <dcterms:modified xsi:type="dcterms:W3CDTF">2020-06-06T12:50:26Z</dcterms:modified>
</cp:coreProperties>
</file>